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05" r:id="rId2"/>
    <p:sldId id="325" r:id="rId3"/>
    <p:sldId id="278" r:id="rId4"/>
    <p:sldId id="306" r:id="rId5"/>
    <p:sldId id="307" r:id="rId6"/>
    <p:sldId id="308" r:id="rId7"/>
    <p:sldId id="318" r:id="rId8"/>
    <p:sldId id="314" r:id="rId9"/>
    <p:sldId id="320" r:id="rId10"/>
    <p:sldId id="315" r:id="rId11"/>
    <p:sldId id="322" r:id="rId12"/>
    <p:sldId id="316" r:id="rId13"/>
    <p:sldId id="324" r:id="rId14"/>
    <p:sldId id="313" r:id="rId15"/>
    <p:sldId id="304" r:id="rId16"/>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58" autoAdjust="0"/>
  </p:normalViewPr>
  <p:slideViewPr>
    <p:cSldViewPr>
      <p:cViewPr varScale="1">
        <p:scale>
          <a:sx n="56" d="100"/>
          <a:sy n="56" d="100"/>
        </p:scale>
        <p:origin x="239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39C88F8A-07EE-334F-B888-CBE64CDE3CE2}" type="datetimeFigureOut">
              <a:rPr lang="en-US" smtClean="0"/>
              <a:t>5/28/2021</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fld id="{FBF0C2B6-7FD8-714B-8BFC-DD05C6521A85}" type="slidenum">
              <a:rPr lang="en-US" smtClean="0"/>
              <a:t>‹#›</a:t>
            </a:fld>
            <a:endParaRPr lang="en-US"/>
          </a:p>
        </p:txBody>
      </p:sp>
    </p:spTree>
    <p:extLst>
      <p:ext uri="{BB962C8B-B14F-4D97-AF65-F5344CB8AC3E}">
        <p14:creationId xmlns:p14="http://schemas.microsoft.com/office/powerpoint/2010/main" val="2210010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E0149A68-4BFF-4794-B75A-273C4F4623F8}" type="datetimeFigureOut">
              <a:rPr lang="en-US" smtClean="0"/>
              <a:t>5/28/2021</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AC76E3D9-7F63-4720-B1DD-5429C82FFFDC}" type="slidenum">
              <a:rPr lang="en-US" smtClean="0"/>
              <a:t>‹#›</a:t>
            </a:fld>
            <a:endParaRPr lang="en-US"/>
          </a:p>
        </p:txBody>
      </p:sp>
    </p:spTree>
    <p:extLst>
      <p:ext uri="{BB962C8B-B14F-4D97-AF65-F5344CB8AC3E}">
        <p14:creationId xmlns:p14="http://schemas.microsoft.com/office/powerpoint/2010/main" val="146495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 and introduce your self(selves).</a:t>
            </a:r>
          </a:p>
        </p:txBody>
      </p:sp>
      <p:sp>
        <p:nvSpPr>
          <p:cNvPr id="4" name="Slide Number Placeholder 3"/>
          <p:cNvSpPr>
            <a:spLocks noGrp="1"/>
          </p:cNvSpPr>
          <p:nvPr>
            <p:ph type="sldNum" sz="quarter" idx="10"/>
          </p:nvPr>
        </p:nvSpPr>
        <p:spPr/>
        <p:txBody>
          <a:bodyPr/>
          <a:lstStyle/>
          <a:p>
            <a:fld id="{AC76E3D9-7F63-4720-B1DD-5429C82FFFDC}" type="slidenum">
              <a:rPr lang="en-US" smtClean="0"/>
              <a:t>1</a:t>
            </a:fld>
            <a:endParaRPr lang="en-US" dirty="0"/>
          </a:p>
        </p:txBody>
      </p:sp>
    </p:spTree>
    <p:extLst>
      <p:ext uri="{BB962C8B-B14F-4D97-AF65-F5344CB8AC3E}">
        <p14:creationId xmlns:p14="http://schemas.microsoft.com/office/powerpoint/2010/main" val="219900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When possible, schedule students with and without disabilities who attended the same elementary school, seem interested in each other, or share interests in the same homeroom. Multiple focus group participants described success with this strategy. </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Plan ahead for lunch in middle school. Be proactive in arranging standing lunch dates with others in the same lunch period. Since it can be stressful and challenging for everyone, students without disabilities may also be looking for classmates to eat with. Note, we are not recommending that you start a “lunch bunch.” Just let students know where others from their team will be sitting in case they want to sit there. </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Emphasize and maximize social interaction opportunities between students with and without disabilities during the relatively limited social times of the middle school day.</a:t>
            </a:r>
            <a:r>
              <a:rPr lang="en-US" sz="1200" kern="1200" baseline="30000" dirty="0">
                <a:solidFill>
                  <a:schemeClr val="tx1"/>
                </a:solidFill>
                <a:effectLst/>
                <a:latin typeface="+mn-lt"/>
                <a:ea typeface="+mn-ea"/>
                <a:cs typeface="+mn-cs"/>
              </a:rPr>
              <a:t>41,68</a:t>
            </a:r>
            <a:r>
              <a:rPr lang="en-US" sz="1200" kern="1200" dirty="0">
                <a:solidFill>
                  <a:schemeClr val="tx1"/>
                </a:solidFill>
                <a:effectLst/>
                <a:latin typeface="+mn-lt"/>
                <a:ea typeface="+mn-ea"/>
                <a:cs typeface="+mn-cs"/>
              </a:rPr>
              <a:t> These include before and after classes, during down time in class, in the hallways during passing periods, lunch, home room, elective classes/specials, and dismissal (e.g., waiting for the bus). For example, students with disabilities should attend the same lunch as their peers and sit with them, not the adults who support them. In our focus groups and prior research, we still heard of students with disabilities coming to lunch late and sitting at a table on the side with teachers or paraprofessionals only.</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all want to be appreciated for our unique personalities and qualities. We'd like to think that how we look, how we dress, how we act are not nearly as important as what we're like inside. But making friends, especially for middle school students, often requires "fitting in." And to fit in, students with disabilities may need to be supported to be as age- and culturally-appropriate as possible without stifling their sense of self. That means: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Dressing in ways acceptable to the times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Fashionable hair styles may be important.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Appropriate make-up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Having a cell phone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10</a:t>
            </a:fld>
            <a:endParaRPr lang="en-US"/>
          </a:p>
        </p:txBody>
      </p:sp>
    </p:spTree>
    <p:extLst>
      <p:ext uri="{BB962C8B-B14F-4D97-AF65-F5344CB8AC3E}">
        <p14:creationId xmlns:p14="http://schemas.microsoft.com/office/powerpoint/2010/main" val="322503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Friendships in High School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 school brings several new difficulties to the challenge of friendships between students with and without disabilities. One of the critical barriers to address is that there is typically much less inclusion and much more focus on academics in high school than there was in elementary school and even in middle school. This means that there is much less shared time between potential friends compared to the earlier grades. The high school is typically much larger than the middle school, often with students from multiple feeder middle schools. This also means that a large percentage of the student body will not know some of the students with disabilities and may not be familiar with inclusion. Finally, social lives in high school are now student-directed as many students will have obtained their licenses and will be driving. Unfortunately, their vehicles are likely not going to be accessible to students who use wheelchairs or have other disability-related needs. Sports and other activities may be prominent for many students, thus they will have very busy schedules after school.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high school also brings new advantages for friendship development. Many high school students will be more confident in who they are, less susceptible to peer pressure, and less likely to engage in bullying experiences. Moreover, some typically developing peers may be more open to friendships with students with disabilities in high school.</a:t>
            </a:r>
            <a:r>
              <a:rPr lang="en-US" sz="1200" kern="1200" baseline="30000" dirty="0">
                <a:solidFill>
                  <a:schemeClr val="tx1"/>
                </a:solidFill>
                <a:effectLst/>
                <a:latin typeface="+mn-lt"/>
                <a:ea typeface="+mn-ea"/>
                <a:cs typeface="+mn-cs"/>
              </a:rPr>
              <a:t>17,41</a:t>
            </a:r>
            <a:r>
              <a:rPr lang="en-US" sz="1200" kern="1200" dirty="0">
                <a:solidFill>
                  <a:schemeClr val="tx1"/>
                </a:solidFill>
                <a:effectLst/>
                <a:latin typeface="+mn-lt"/>
                <a:ea typeface="+mn-ea"/>
                <a:cs typeface="+mn-cs"/>
              </a:rPr>
              <a:t> Thus, there is great potential for increased quantity and improved quality of social interaction opportunities. High school students are largely engaging in mature relationships reflective of Selman’s Levels 3 and 4 (see Table 4). Students in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may still engage in some middle school behaviors and perspectives, but most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will have friendships and social interactions that are reflective of those between young adults. Most students will have smartphones, thus their social lives include and are often coordinated by lots of texting and social media use. Finally, transitioning to high school from middle school and transitioning from high school into adulthood can be stressful times for all students, but they also represent significant opportunities for students with and without disabilities to interact socially and support each other. Existing relationships from middle school can provide support systems and be strengthened in high school. Students may be more likely to join clubs and eat lunch together when they feel that they do not know as many of their peers in high school. </a:t>
            </a:r>
          </a:p>
        </p:txBody>
      </p:sp>
      <p:sp>
        <p:nvSpPr>
          <p:cNvPr id="4" name="Slide Number Placeholder 3"/>
          <p:cNvSpPr>
            <a:spLocks noGrp="1"/>
          </p:cNvSpPr>
          <p:nvPr>
            <p:ph type="sldNum" sz="quarter" idx="10"/>
          </p:nvPr>
        </p:nvSpPr>
        <p:spPr/>
        <p:txBody>
          <a:bodyPr/>
          <a:lstStyle/>
          <a:p>
            <a:fld id="{AC76E3D9-7F63-4720-B1DD-5429C82FFFDC}" type="slidenum">
              <a:rPr lang="en-US" smtClean="0"/>
              <a:t>11</a:t>
            </a:fld>
            <a:endParaRPr lang="en-US"/>
          </a:p>
        </p:txBody>
      </p:sp>
    </p:spTree>
    <p:extLst>
      <p:ext uri="{BB962C8B-B14F-4D97-AF65-F5344CB8AC3E}">
        <p14:creationId xmlns:p14="http://schemas.microsoft.com/office/powerpoint/2010/main" val="347129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situations that results in perceiving students with disabilities as "different" is when they are transported to school differently than their typically developing peers. Thus, try to figure out supports and systems so students with disabilities can take the regular transportation just like everyone else. Transportation is a related service under IDEA, and bus monitors and other staff should be part of a student’s IEP as appropriate.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Figure out the transportation and accessibility needs of students with disabilities. Since many high school students are driving their own vehicles, friendship supports may include problem-solving to allow students with disabilities to ride with their peers to and from school, a sporting event, or play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the high school has a Diversity Club, ensure that it includes disability as part of diversity and has students with disabilities in the club! In fact, there are many positive social opportunities when a special education teacher becomes faculty advisor to such a club.</a:t>
            </a:r>
            <a:r>
              <a:rPr lang="en-US" sz="1200" kern="1200" baseline="30000" dirty="0">
                <a:solidFill>
                  <a:schemeClr val="tx1"/>
                </a:solidFill>
                <a:effectLst/>
                <a:latin typeface="+mn-lt"/>
                <a:ea typeface="+mn-ea"/>
                <a:cs typeface="+mn-cs"/>
              </a:rPr>
              <a:t>41</a:t>
            </a:r>
            <a:r>
              <a:rPr lang="en-US" sz="1200" kern="1200" dirty="0">
                <a:solidFill>
                  <a:schemeClr val="tx1"/>
                </a:solidFill>
                <a:effectLst/>
                <a:latin typeface="+mn-lt"/>
                <a:ea typeface="+mn-ea"/>
                <a:cs typeface="+mn-cs"/>
              </a:rPr>
              <a:t> If the high school does not have a Diversity Club, start one.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High school students with disabilities should join interest-based clubs and extracurricular activities, and they should attend them with classmates (not adults) whenever possible. There are many ways to be involved in the activity you like, though you may need to be creative. There is no need to create “special” activities or clubs.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Teach peers how to engage in “friendship work”.</a:t>
            </a:r>
            <a:r>
              <a:rPr lang="en-US" sz="1200" kern="1200" baseline="30000" dirty="0">
                <a:solidFill>
                  <a:schemeClr val="tx1"/>
                </a:solidFill>
                <a:effectLst/>
                <a:latin typeface="+mn-lt"/>
                <a:ea typeface="+mn-ea"/>
                <a:cs typeface="+mn-cs"/>
              </a:rPr>
              <a:t>60</a:t>
            </a:r>
            <a:r>
              <a:rPr lang="en-US" sz="1200" kern="1200" dirty="0">
                <a:solidFill>
                  <a:schemeClr val="tx1"/>
                </a:solidFill>
                <a:effectLst/>
                <a:latin typeface="+mn-lt"/>
                <a:ea typeface="+mn-ea"/>
                <a:cs typeface="+mn-cs"/>
              </a:rPr>
              <a:t> Because some students with disabilities may struggle to initiate and/or engage in social interactions, their peers without disabilities may need to provide various supports in order for them to spend time together socially. Some examples of friendship work include initiating conversations or activities together, providing necessary prompts in the moment (e.g., a calming touch on the shoulder or a verbal reminder to tell the waiter what they want for dinner), and waiting for responses from students with disabilities (i.e., being patient). Another example from some focus group participants was asking their friend with Down syndrome, “Is that what you wanted to happen or what actually happened?” when she told a story that may or may not have actually happened in efforts to fit in. </a:t>
            </a:r>
          </a:p>
          <a:p>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12</a:t>
            </a:fld>
            <a:endParaRPr lang="en-US"/>
          </a:p>
        </p:txBody>
      </p:sp>
    </p:spTree>
    <p:extLst>
      <p:ext uri="{BB962C8B-B14F-4D97-AF65-F5344CB8AC3E}">
        <p14:creationId xmlns:p14="http://schemas.microsoft.com/office/powerpoint/2010/main" val="172302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increasing opportunities for students with intellectual and developmental disabilities to pursue post-secondary education.  For instance:</a:t>
            </a:r>
          </a:p>
          <a:p>
            <a:endParaRPr lang="en-US" dirty="0"/>
          </a:p>
          <a:p>
            <a:r>
              <a:rPr lang="en-US" dirty="0"/>
              <a:t>The state-funded Massachusetts Inclusive Concurrent Enrollment Initiative (MAICEI) funds partnerships between local school districts and two- and four-year public colleges and universities in Massachusetts. The term “Concurrent Enrollment” means that participating students are still eligible for special education services, even though they have finished four years of high school. Students in MAICEI programs are enrolled in college while at the same time receiving special education services through the school district providing that support.</a:t>
            </a:r>
          </a:p>
          <a:p>
            <a:endParaRPr lang="en-US" dirty="0"/>
          </a:p>
          <a:p>
            <a:r>
              <a:rPr lang="en-US" dirty="0"/>
              <a:t>Students participating in MAICEI are fully included in the campus community as they develop their capacities in career-planning and employment, self-advocacy, and other self-determined abilities that support their post-secondary interests and activities. For example, students participate in:</a:t>
            </a:r>
          </a:p>
          <a:p>
            <a:endParaRPr lang="en-US" dirty="0"/>
          </a:p>
          <a:p>
            <a:r>
              <a:rPr lang="en-US" dirty="0"/>
              <a:t>College or university courses that support their goals</a:t>
            </a:r>
          </a:p>
          <a:p>
            <a:r>
              <a:rPr lang="en-US" dirty="0"/>
              <a:t>Social activities on campus, including student organizations and other extracurricular activities of interest to the student</a:t>
            </a:r>
          </a:p>
          <a:p>
            <a:r>
              <a:rPr lang="en-US" dirty="0"/>
              <a:t>Person-centered planning</a:t>
            </a:r>
          </a:p>
          <a:p>
            <a:r>
              <a:rPr lang="en-US" dirty="0"/>
              <a:t>Paid work and internships</a:t>
            </a:r>
          </a:p>
          <a:p>
            <a:r>
              <a:rPr lang="en-US" dirty="0"/>
              <a:t>Independent living and independent travel</a:t>
            </a:r>
          </a:p>
          <a:p>
            <a:r>
              <a:rPr lang="en-US" dirty="0"/>
              <a:t>Evidence shows that students benefit academically and transition to young adulthood more readily when they can engage in the array of academic, social, career development, and individual self-development activities that are typical for all college students on a campus, rather than staying at high school. Students participating in MAICEI quickly establish new social networks, participate in campus-wide events, learn to use public transportation to and from campus, acquire academic knowledge and skills, and build strategies to find fulfilling work.  Most important, MAICEI students grow into more independent decision-makers who are better equipped to define their own personal and career goals and determine how to achieve them.  Not only have MAICEI programs proven to be important learning experiences for students, they have also supported the development of more inclusive college and university communities.  They have also strengthened more person-centered policies and practices for everyone involved in the transition experience, including students, family members, and school personnel.  </a:t>
            </a:r>
          </a:p>
          <a:p>
            <a:endParaRPr lang="en-US" dirty="0"/>
          </a:p>
          <a:p>
            <a:r>
              <a:rPr lang="en-US" dirty="0"/>
              <a:t>Student participation in this grant program may be incorporated into a student’s transition program, as determined through the school district’s special education process.</a:t>
            </a:r>
          </a:p>
        </p:txBody>
      </p:sp>
      <p:sp>
        <p:nvSpPr>
          <p:cNvPr id="4" name="Slide Number Placeholder 3"/>
          <p:cNvSpPr>
            <a:spLocks noGrp="1"/>
          </p:cNvSpPr>
          <p:nvPr>
            <p:ph type="sldNum" sz="quarter" idx="10"/>
          </p:nvPr>
        </p:nvSpPr>
        <p:spPr/>
        <p:txBody>
          <a:bodyPr/>
          <a:lstStyle/>
          <a:p>
            <a:fld id="{AC76E3D9-7F63-4720-B1DD-5429C82FFFDC}" type="slidenum">
              <a:rPr lang="en-US" smtClean="0"/>
              <a:t>13</a:t>
            </a:fld>
            <a:endParaRPr lang="en-US"/>
          </a:p>
        </p:txBody>
      </p:sp>
    </p:spTree>
    <p:extLst>
      <p:ext uri="{BB962C8B-B14F-4D97-AF65-F5344CB8AC3E}">
        <p14:creationId xmlns:p14="http://schemas.microsoft.com/office/powerpoint/2010/main" val="287420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Despite widespread awareness of the importance of friendship, students with and without disabilities still infrequently develop friendships, even in inclusive settings.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feel strongly that all students can and should develop friendships, including those students with the most significant support needs. Even while students may be working on specific social interaction skills, teachers (and families) can create contexts in which students experience a greater quantity and higher quality of social interaction opportunities. Teachers can systematically enact purposeful and individualized strategies to address this challenge of friendship.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you’ve seen, there are many strategies to promote friendships between students with and without disabilities. The strategies emphasize maximizing social opportunities that can lead to the development of friendships. Ultimately, we want students with and without disabilities to share motivating and authentic experiences together because friendships are more likely to develop when students get to know each other and enjoy their time together.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it is not realistic to expect to solve this challenge immediately, we recommend that teachers and parents start by considering the ways they may adopt the “friendship mindset.” Then, choose one strategy to increase the quantity of social interaction opportunities and one strategy to improve the quality of social interaction opportunities.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all work together to move from social acceptance and daily greetings to meaningful interactions and authentic friendships for students with and without disabilities.</a:t>
            </a:r>
          </a:p>
          <a:p>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14</a:t>
            </a:fld>
            <a:endParaRPr lang="en-US"/>
          </a:p>
        </p:txBody>
      </p:sp>
    </p:spTree>
    <p:extLst>
      <p:ext uri="{BB962C8B-B14F-4D97-AF65-F5344CB8AC3E}">
        <p14:creationId xmlns:p14="http://schemas.microsoft.com/office/powerpoint/2010/main" val="2905191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15</a:t>
            </a:fld>
            <a:endParaRPr lang="en-US"/>
          </a:p>
        </p:txBody>
      </p:sp>
    </p:spTree>
    <p:extLst>
      <p:ext uri="{BB962C8B-B14F-4D97-AF65-F5344CB8AC3E}">
        <p14:creationId xmlns:p14="http://schemas.microsoft.com/office/powerpoint/2010/main" val="104651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brief PowerPoint is taken from the  toolkit, “Making Friends With &amp; Without Disabilities at School” which is available at no cost on The Arc of MA website (https://thearcofmass.org/friendship).  (Click link to show your audience).</a:t>
            </a:r>
          </a:p>
        </p:txBody>
      </p:sp>
      <p:sp>
        <p:nvSpPr>
          <p:cNvPr id="4" name="Slide Number Placeholder 3"/>
          <p:cNvSpPr>
            <a:spLocks noGrp="1"/>
          </p:cNvSpPr>
          <p:nvPr>
            <p:ph type="sldNum" sz="quarter" idx="5"/>
          </p:nvPr>
        </p:nvSpPr>
        <p:spPr/>
        <p:txBody>
          <a:bodyPr/>
          <a:lstStyle/>
          <a:p>
            <a:fld id="{AC76E3D9-7F63-4720-B1DD-5429C82FFFDC}" type="slidenum">
              <a:rPr lang="en-US" smtClean="0"/>
              <a:t>2</a:t>
            </a:fld>
            <a:endParaRPr lang="en-US"/>
          </a:p>
        </p:txBody>
      </p:sp>
    </p:spTree>
    <p:extLst>
      <p:ext uri="{BB962C8B-B14F-4D97-AF65-F5344CB8AC3E}">
        <p14:creationId xmlns:p14="http://schemas.microsoft.com/office/powerpoint/2010/main" val="368015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School is—by definition—a place of learning. It is where most of us learn to read and write and add and subtract. It’s where we first learn about biology and history and foreign languages. It may be the first place where we pick up a baseball or sketch with charcoal or play the trombone or act a part on stage.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 is also where we learn and practice our social skills. How do we relate with teachers?  How do we get along in a class with other students our age? How do we know what’s okay to do and what’s not okay? What do we do when we don’t agree with someone? What do we do when we notice someone is “left out”? What do we do if we’re feeling “left 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School is where we often first begin the “dance” that can result in friendships. This dance is more difficult for some than for others, including many students with disabilities. It is up to all of us—teachers, paraprofessionals, parents, and fellow students—to be sure that no one is left out. Friendships are too important to be ignored. And friendships between and among students with and without disabilities benefit EVERYONE! </a:t>
            </a:r>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3</a:t>
            </a:fld>
            <a:endParaRPr lang="en-US" dirty="0"/>
          </a:p>
        </p:txBody>
      </p:sp>
    </p:spTree>
    <p:extLst>
      <p:ext uri="{BB962C8B-B14F-4D97-AF65-F5344CB8AC3E}">
        <p14:creationId xmlns:p14="http://schemas.microsoft.com/office/powerpoint/2010/main" val="167494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Friends are important because:</a:t>
            </a:r>
          </a:p>
          <a:p>
            <a:endParaRPr lang="en-US" dirty="0"/>
          </a:p>
          <a:p>
            <a:r>
              <a:rPr lang="en-US" sz="1200" b="1" kern="1200" dirty="0">
                <a:solidFill>
                  <a:schemeClr val="tx1"/>
                </a:solidFill>
                <a:effectLst/>
                <a:latin typeface="+mn-lt"/>
                <a:ea typeface="+mn-ea"/>
                <a:cs typeface="+mn-cs"/>
              </a:rPr>
              <a:t>Results in personal benefit. </a:t>
            </a:r>
            <a:r>
              <a:rPr lang="en-US" sz="1200" kern="1200" dirty="0">
                <a:solidFill>
                  <a:schemeClr val="tx1"/>
                </a:solidFill>
                <a:effectLst/>
                <a:latin typeface="+mn-lt"/>
                <a:ea typeface="+mn-ea"/>
                <a:cs typeface="+mn-cs"/>
              </a:rPr>
              <a:t>Students and adults alike are happier when they have friends.</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Having a friend leads to emotional well-being, a sense of belonging, and opportunities for social integration and communication.</a:t>
            </a:r>
            <a:r>
              <a:rPr lang="en-US" sz="1200" kern="1200" baseline="30000" dirty="0">
                <a:solidFill>
                  <a:schemeClr val="tx1"/>
                </a:solidFill>
                <a:effectLst/>
                <a:latin typeface="+mn-lt"/>
                <a:ea typeface="+mn-ea"/>
                <a:cs typeface="+mn-cs"/>
              </a:rPr>
              <a:t>4,5</a:t>
            </a:r>
            <a:r>
              <a:rPr lang="en-US" sz="1200" kern="1200" dirty="0">
                <a:solidFill>
                  <a:schemeClr val="tx1"/>
                </a:solidFill>
                <a:effectLst/>
                <a:latin typeface="+mn-lt"/>
                <a:ea typeface="+mn-ea"/>
                <a:cs typeface="+mn-cs"/>
              </a:rPr>
              <a:t> Students with mutual and reciprocal friendships are more likely to show fewer depressive symptoms and to have greater self-esteem and social adjustment as young adults.</a:t>
            </a:r>
            <a:r>
              <a:rPr lang="en-US" sz="1200" kern="1200" baseline="30000" dirty="0">
                <a:solidFill>
                  <a:schemeClr val="tx1"/>
                </a:solidFill>
                <a:effectLst/>
                <a:latin typeface="+mn-lt"/>
                <a:ea typeface="+mn-ea"/>
                <a:cs typeface="+mn-cs"/>
              </a:rPr>
              <a:t>6,7</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Facilitates developmental gains.</a:t>
            </a:r>
            <a:r>
              <a:rPr lang="en-US" sz="1200" kern="1200" dirty="0">
                <a:solidFill>
                  <a:schemeClr val="tx1"/>
                </a:solidFill>
                <a:effectLst/>
                <a:latin typeface="+mn-lt"/>
                <a:ea typeface="+mn-ea"/>
                <a:cs typeface="+mn-cs"/>
              </a:rPr>
              <a:t> Friendship facilitates the acquisition of interpersonal skills and creates opportunities for healthy social, emotional, and cognitive development across childhood and adolescence.</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Moreover, friendship provides unique and motivating contexts in which development occurs based on the time and activities students share.</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Leads to positive school outcomes. </a:t>
            </a:r>
            <a:r>
              <a:rPr lang="en-US" sz="1200" kern="1200" dirty="0">
                <a:solidFill>
                  <a:schemeClr val="tx1"/>
                </a:solidFill>
                <a:effectLst/>
                <a:latin typeface="+mn-lt"/>
                <a:ea typeface="+mn-ea"/>
                <a:cs typeface="+mn-cs"/>
              </a:rPr>
              <a:t>Reciprocal and meaningful peer relationships in adolescence have resulted in greater school engagement.</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Adolescents with reciprocated friendships report higher levels of school belonging, and both reciprocity and school belonging are related to better academic performance.</a:t>
            </a:r>
            <a:r>
              <a:rPr lang="en-US" sz="1200" kern="1200" baseline="30000" dirty="0">
                <a:solidFill>
                  <a:schemeClr val="tx1"/>
                </a:solidFill>
                <a:effectLst/>
                <a:latin typeface="+mn-lt"/>
                <a:ea typeface="+mn-ea"/>
                <a:cs typeface="+mn-cs"/>
              </a:rPr>
              <a:t>11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Protects against bullying experiences. </a:t>
            </a:r>
            <a:r>
              <a:rPr lang="en-US" sz="1200" kern="1200" dirty="0">
                <a:solidFill>
                  <a:schemeClr val="tx1"/>
                </a:solidFill>
                <a:effectLst/>
                <a:latin typeface="+mn-lt"/>
                <a:ea typeface="+mn-ea"/>
                <a:cs typeface="+mn-cs"/>
              </a:rPr>
              <a:t>Having friends, and especially having supportive friends, can act as a buffer to protect students from negative experiences such as bullying victimization.</a:t>
            </a:r>
            <a:r>
              <a:rPr lang="en-US" sz="1200" kern="1200" baseline="30000" dirty="0">
                <a:solidFill>
                  <a:schemeClr val="tx1"/>
                </a:solidFill>
                <a:effectLst/>
                <a:latin typeface="+mn-lt"/>
                <a:ea typeface="+mn-ea"/>
                <a:cs typeface="+mn-cs"/>
              </a:rPr>
              <a:t>12,13</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middle and high school students with friends, higher levels of perceived support from their friends were related to lower levels of both bullying victimization and perpetration.</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Enriches individual lives and classroom community.</a:t>
            </a:r>
            <a:r>
              <a:rPr lang="en-US" sz="1200" kern="1200" dirty="0">
                <a:solidFill>
                  <a:schemeClr val="tx1"/>
                </a:solidFill>
                <a:effectLst/>
                <a:latin typeface="+mn-lt"/>
                <a:ea typeface="+mn-ea"/>
                <a:cs typeface="+mn-cs"/>
              </a:rPr>
              <a:t> Students with and without disabilities each receive distinct benefits when they develop friendships, including the joy of personal connections, the development of shared experiences and humor, and a greater appreciation for human diversity.</a:t>
            </a:r>
            <a:r>
              <a:rPr lang="en-US" sz="1200" kern="1200" baseline="30000" dirty="0">
                <a:solidFill>
                  <a:schemeClr val="tx1"/>
                </a:solidFill>
                <a:effectLst/>
                <a:latin typeface="+mn-lt"/>
                <a:ea typeface="+mn-ea"/>
                <a:cs typeface="+mn-cs"/>
              </a:rPr>
              <a:t>15-17</a:t>
            </a:r>
            <a:r>
              <a:rPr lang="en-US" sz="1200" kern="1200" dirty="0">
                <a:solidFill>
                  <a:schemeClr val="tx1"/>
                </a:solidFill>
                <a:effectLst/>
                <a:latin typeface="+mn-lt"/>
                <a:ea typeface="+mn-ea"/>
                <a:cs typeface="+mn-cs"/>
              </a:rPr>
              <a:t> Students without disabilities may learn new skills (e.g., how to use a communication device) and have their own social-emotional needs fulfilled.</a:t>
            </a:r>
            <a:r>
              <a:rPr lang="en-US" sz="1200" kern="1200" baseline="30000" dirty="0">
                <a:solidFill>
                  <a:schemeClr val="tx1"/>
                </a:solidFill>
                <a:effectLst/>
                <a:latin typeface="+mn-lt"/>
                <a:ea typeface="+mn-ea"/>
                <a:cs typeface="+mn-cs"/>
              </a:rPr>
              <a:t>18,19</a:t>
            </a:r>
            <a:r>
              <a:rPr lang="en-US" sz="1200" kern="1200" dirty="0">
                <a:solidFill>
                  <a:schemeClr val="tx1"/>
                </a:solidFill>
                <a:effectLst/>
                <a:latin typeface="+mn-lt"/>
                <a:ea typeface="+mn-ea"/>
                <a:cs typeface="+mn-cs"/>
              </a:rPr>
              <a:t> Classroom communities may also become more caring and inclusive when friendships between students with and without disabilities are encouraged and supported.</a:t>
            </a:r>
            <a:r>
              <a:rPr lang="en-US" sz="1200" kern="1200" baseline="30000" dirty="0">
                <a:solidFill>
                  <a:schemeClr val="tx1"/>
                </a:solidFill>
                <a:effectLst/>
                <a:latin typeface="+mn-lt"/>
                <a:ea typeface="+mn-ea"/>
                <a:cs typeface="+mn-cs"/>
              </a:rPr>
              <a:t>20</a:t>
            </a:r>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4</a:t>
            </a:fld>
            <a:endParaRPr lang="en-US"/>
          </a:p>
        </p:txBody>
      </p:sp>
    </p:spTree>
    <p:extLst>
      <p:ext uri="{BB962C8B-B14F-4D97-AF65-F5344CB8AC3E}">
        <p14:creationId xmlns:p14="http://schemas.microsoft.com/office/powerpoint/2010/main" val="137332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first strategy: Develop a friendship mindset. </a:t>
            </a:r>
            <a:r>
              <a:rPr lang="en-US" sz="1200" kern="1200" dirty="0">
                <a:solidFill>
                  <a:schemeClr val="tx1"/>
                </a:solidFill>
                <a:effectLst/>
                <a:latin typeface="+mn-lt"/>
                <a:ea typeface="+mn-ea"/>
                <a:cs typeface="+mn-cs"/>
              </a:rPr>
              <a:t>As the first and foundational strategy for this Toolkit, we suggest that teachers and paraprofessionals (and parents) develop a “Friendship Mindset.” This means thinking constantly about the quantity and quality of your students’ social interaction opportunities. Pay close attention to how students with and without disabilities are interacting together. Consider the social implications of your academic decisions (e.g., type of instruction and grouping, adult proximity to students with disabilities). Strive to support students with disabilities to do all that their classmates do during each and every school day. And most importantly, believe that the student with a disability not only can develop and maintain an authentic friendship, but would make a wonderful friend. </a:t>
            </a:r>
          </a:p>
          <a:p>
            <a:endParaRPr lang="en-US" dirty="0"/>
          </a:p>
          <a:p>
            <a:r>
              <a:rPr lang="en-US" sz="1200" b="1" kern="1200" dirty="0">
                <a:solidFill>
                  <a:schemeClr val="tx1"/>
                </a:solidFill>
                <a:effectLst/>
                <a:latin typeface="+mn-lt"/>
                <a:ea typeface="+mn-ea"/>
                <a:cs typeface="+mn-cs"/>
              </a:rPr>
              <a:t>Be a facilitator. </a:t>
            </a:r>
            <a:r>
              <a:rPr lang="en-US" sz="1200" kern="1200" dirty="0">
                <a:solidFill>
                  <a:schemeClr val="tx1"/>
                </a:solidFill>
                <a:effectLst/>
                <a:latin typeface="+mn-lt"/>
                <a:ea typeface="+mn-ea"/>
                <a:cs typeface="+mn-cs"/>
              </a:rPr>
              <a:t>With a friendship mindset, teachers and paraprofessionals can facilitate social interactions between students with and without disabilities throughout the day. First, model how students with and without disabilities can interact.</a:t>
            </a:r>
            <a:r>
              <a:rPr lang="en-US" sz="1200" kern="1200" baseline="30000" dirty="0">
                <a:solidFill>
                  <a:schemeClr val="tx1"/>
                </a:solidFill>
                <a:effectLst/>
                <a:latin typeface="+mn-lt"/>
                <a:ea typeface="+mn-ea"/>
                <a:cs typeface="+mn-cs"/>
              </a:rPr>
              <a:t>48,56,57</a:t>
            </a:r>
            <a:r>
              <a:rPr lang="en-US" sz="1200" kern="1200" dirty="0">
                <a:solidFill>
                  <a:schemeClr val="tx1"/>
                </a:solidFill>
                <a:effectLst/>
                <a:latin typeface="+mn-lt"/>
                <a:ea typeface="+mn-ea"/>
                <a:cs typeface="+mn-cs"/>
              </a:rPr>
              <a:t> Then, do what you can to a) create new social opportunities, and b) take advantage of missed social opportunities</a:t>
            </a:r>
            <a:r>
              <a:rPr lang="en-US" sz="1200" kern="1200" baseline="30000" dirty="0">
                <a:solidFill>
                  <a:schemeClr val="tx1"/>
                </a:solidFill>
                <a:effectLst/>
                <a:latin typeface="+mn-lt"/>
                <a:ea typeface="+mn-ea"/>
                <a:cs typeface="+mn-cs"/>
              </a:rPr>
              <a:t>41</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can </a:t>
            </a:r>
            <a:r>
              <a:rPr lang="en-US" sz="1200" b="1" kern="1200" dirty="0">
                <a:solidFill>
                  <a:schemeClr val="tx1"/>
                </a:solidFill>
                <a:effectLst/>
                <a:latin typeface="+mn-lt"/>
                <a:ea typeface="+mn-ea"/>
                <a:cs typeface="+mn-cs"/>
              </a:rPr>
              <a:t>create opportunities </a:t>
            </a:r>
            <a:r>
              <a:rPr lang="en-US" sz="1200" kern="1200" dirty="0">
                <a:solidFill>
                  <a:schemeClr val="tx1"/>
                </a:solidFill>
                <a:effectLst/>
                <a:latin typeface="+mn-lt"/>
                <a:ea typeface="+mn-ea"/>
                <a:cs typeface="+mn-cs"/>
              </a:rPr>
              <a:t>by strategically grouping (e.g., same table) or scheduling (e.g., same free period) students to be together, prompting students to interact, and redirecting conversations to students with disabilities. For example, if a student asks you about a classmate’s communication device or a particular behavior, direct him or her to ask the student with a disability. You may also consider making a </a:t>
            </a:r>
            <a:r>
              <a:rPr lang="en-US" sz="1200" i="1" kern="1200" dirty="0">
                <a:solidFill>
                  <a:schemeClr val="tx1"/>
                </a:solidFill>
                <a:effectLst/>
                <a:latin typeface="+mn-lt"/>
                <a:ea typeface="+mn-ea"/>
                <a:cs typeface="+mn-cs"/>
              </a:rPr>
              <a:t>purposeful error</a:t>
            </a:r>
            <a:r>
              <a:rPr lang="en-US" sz="1200" kern="1200" dirty="0">
                <a:solidFill>
                  <a:schemeClr val="tx1"/>
                </a:solidFill>
                <a:effectLst/>
                <a:latin typeface="+mn-lt"/>
                <a:ea typeface="+mn-ea"/>
                <a:cs typeface="+mn-cs"/>
              </a:rPr>
              <a:t> that results in a new social opportunity (e.g., “Oops, I forgot crayons. Can you two share?”).</a:t>
            </a:r>
          </a:p>
          <a:p>
            <a:pPr lvl="0"/>
            <a:r>
              <a:rPr lang="en-US" sz="1200" b="1" kern="1200" dirty="0">
                <a:solidFill>
                  <a:schemeClr val="tx1"/>
                </a:solidFill>
                <a:effectLst/>
                <a:latin typeface="+mn-lt"/>
                <a:ea typeface="+mn-ea"/>
                <a:cs typeface="+mn-cs"/>
              </a:rPr>
              <a:t>Missed opportunities </a:t>
            </a:r>
            <a:r>
              <a:rPr lang="en-US" sz="1200" kern="1200" dirty="0">
                <a:solidFill>
                  <a:schemeClr val="tx1"/>
                </a:solidFill>
                <a:effectLst/>
                <a:latin typeface="+mn-lt"/>
                <a:ea typeface="+mn-ea"/>
                <a:cs typeface="+mn-cs"/>
              </a:rPr>
              <a:t>occur when students with disabilities are not with their classmates during social times of the day. Some examples include traveling in crowded hallways, hanging out during free time in the classroom, eating lunch, and playing at recess. Try to maximize interactions during these social times of the day, especially lunch and recess. </a:t>
            </a:r>
          </a:p>
          <a:p>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5</a:t>
            </a:fld>
            <a:endParaRPr lang="en-US"/>
          </a:p>
        </p:txBody>
      </p:sp>
    </p:spTree>
    <p:extLst>
      <p:ext uri="{BB962C8B-B14F-4D97-AF65-F5344CB8AC3E}">
        <p14:creationId xmlns:p14="http://schemas.microsoft.com/office/powerpoint/2010/main" val="99719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Strategies to Improve the Quality of Social Opportunities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increasing social interaction opportunities between students with and without disabilities, it is also critical to focus on improving the quality of social interaction opportunities. Two students may interact frequently, but their social interactions could be one-sided, surface level, focused on help/support only, or otherwise not conducive to friendship development. Higher quality interactions include more than sharing space, being polite, and interacting superficially.</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Our goal is that social interaction opportunities between students with and without disabilities go beyond mere acceptance, greetings, and working together in class to instead be mutual, reciprocal, and based on shared interests and common social experiences across multiple settings over time.</a:t>
            </a:r>
            <a:r>
              <a:rPr lang="en-US" sz="1200" kern="1200" baseline="30000" dirty="0">
                <a:solidFill>
                  <a:schemeClr val="tx1"/>
                </a:solidFill>
                <a:effectLst/>
                <a:latin typeface="+mn-lt"/>
                <a:ea typeface="+mn-ea"/>
                <a:cs typeface="+mn-cs"/>
              </a:rPr>
              <a:t>20,28</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Higher quality interactions are also those that are enjoyable and successful for the students. Sometimes students with and without disabilities may begin to interact, but then encounter a difficulty that stops the interaction. Two types of low quality social opportunities are </a:t>
            </a:r>
            <a:r>
              <a:rPr lang="en-US" sz="1200" i="1" kern="1200" dirty="0">
                <a:solidFill>
                  <a:schemeClr val="tx1"/>
                </a:solidFill>
                <a:effectLst/>
                <a:latin typeface="+mn-lt"/>
                <a:ea typeface="+mn-ea"/>
                <a:cs typeface="+mn-cs"/>
              </a:rPr>
              <a:t>squandered interactions</a:t>
            </a:r>
            <a:r>
              <a:rPr lang="en-US" sz="1200" kern="1200" dirty="0">
                <a:solidFill>
                  <a:schemeClr val="tx1"/>
                </a:solidFill>
                <a:effectLst/>
                <a:latin typeface="+mn-lt"/>
                <a:ea typeface="+mn-ea"/>
                <a:cs typeface="+mn-cs"/>
              </a:rPr>
              <a:t> (i.e., initiation from peer but no response from student with IDD) and </a:t>
            </a:r>
            <a:r>
              <a:rPr lang="en-US" sz="1200" i="1" kern="1200" dirty="0">
                <a:solidFill>
                  <a:schemeClr val="tx1"/>
                </a:solidFill>
                <a:effectLst/>
                <a:latin typeface="+mn-lt"/>
                <a:ea typeface="+mn-ea"/>
                <a:cs typeface="+mn-cs"/>
              </a:rPr>
              <a:t>stalled interactions</a:t>
            </a:r>
            <a:r>
              <a:rPr lang="en-US" sz="1200" kern="1200" dirty="0">
                <a:solidFill>
                  <a:schemeClr val="tx1"/>
                </a:solidFill>
                <a:effectLst/>
                <a:latin typeface="+mn-lt"/>
                <a:ea typeface="+mn-ea"/>
                <a:cs typeface="+mn-cs"/>
              </a:rPr>
              <a:t> (i.e., interactions between students with and without IDD that start off well but then take a turn for the worse).</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We recommend that teachers and paraprofessionals pay attention to these quality components of social interaction opportunities and look to provide individualized intervention in the moment to address these difficulties and improve the quality of students’ social interaction opportunities. Additional strategies to improve the quality of social interaction opportunities include the following: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Convey student strengths. </a:t>
            </a:r>
            <a:r>
              <a:rPr lang="en-US" sz="1200" kern="1200" dirty="0">
                <a:solidFill>
                  <a:schemeClr val="tx1"/>
                </a:solidFill>
                <a:effectLst/>
                <a:latin typeface="+mn-lt"/>
                <a:ea typeface="+mn-ea"/>
                <a:cs typeface="+mn-cs"/>
              </a:rPr>
              <a:t>Students tend to befriend others they perceive as being valued in their classroom or school community. Thus, teachers and paraprofessionals should find ways to convey the strengths and capabilities of students with disabilities.</a:t>
            </a:r>
            <a:r>
              <a:rPr lang="en-US" sz="1200" kern="1200" baseline="30000" dirty="0">
                <a:solidFill>
                  <a:schemeClr val="tx1"/>
                </a:solidFill>
                <a:effectLst/>
                <a:latin typeface="+mn-lt"/>
                <a:ea typeface="+mn-ea"/>
                <a:cs typeface="+mn-cs"/>
              </a:rPr>
              <a:t>48</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way to do this is by creating group activities that incorporate students’ strengths (or interests) in the classroom. Such activities resulted in increased quantity and quality of social interaction opportunities without specific intervention in social skills.</a:t>
            </a:r>
            <a:r>
              <a:rPr lang="en-US" sz="1200" kern="1200" baseline="30000" dirty="0">
                <a:solidFill>
                  <a:schemeClr val="tx1"/>
                </a:solidFill>
                <a:effectLst/>
                <a:latin typeface="+mn-lt"/>
                <a:ea typeface="+mn-ea"/>
                <a:cs typeface="+mn-cs"/>
              </a:rPr>
              <a:t>58</a:t>
            </a:r>
            <a:r>
              <a:rPr lang="en-US" sz="1200" kern="1200" dirty="0">
                <a:solidFill>
                  <a:schemeClr val="tx1"/>
                </a:solidFill>
                <a:effectLst/>
                <a:latin typeface="+mn-lt"/>
                <a:ea typeface="+mn-ea"/>
                <a:cs typeface="+mn-cs"/>
              </a:rPr>
              <a:t> Teachers and paraprofessionals may also provide explicit statements or reminders to peers about a student’s strengths.  </a:t>
            </a:r>
          </a:p>
          <a:p>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6</a:t>
            </a:fld>
            <a:endParaRPr lang="en-US"/>
          </a:p>
        </p:txBody>
      </p:sp>
    </p:spTree>
    <p:extLst>
      <p:ext uri="{BB962C8B-B14F-4D97-AF65-F5344CB8AC3E}">
        <p14:creationId xmlns:p14="http://schemas.microsoft.com/office/powerpoint/2010/main" val="1083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Friendships in Elementary School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core components of elementary school friendships are proximity, similarity, companionship, and transcending context.</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The most important preconditions for children’s friendship are proximity and similarity/familiarity.</a:t>
            </a:r>
            <a:r>
              <a:rPr lang="en-US" sz="1200" kern="1200" baseline="30000" dirty="0">
                <a:solidFill>
                  <a:schemeClr val="tx1"/>
                </a:solidFill>
                <a:effectLst/>
                <a:latin typeface="+mn-lt"/>
                <a:ea typeface="+mn-ea"/>
                <a:cs typeface="+mn-cs"/>
              </a:rPr>
              <a:t>5,62</a:t>
            </a:r>
            <a:r>
              <a:rPr lang="en-US" sz="1200" kern="1200" dirty="0">
                <a:solidFill>
                  <a:schemeClr val="tx1"/>
                </a:solidFill>
                <a:effectLst/>
                <a:latin typeface="+mn-lt"/>
                <a:ea typeface="+mn-ea"/>
                <a:cs typeface="+mn-cs"/>
              </a:rPr>
              <a:t> Then, companionship/mutual activities form the basis for friendships during early school years.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Typically, close friends would spend time together in multiple settings. Ultimately, children’s friendships consist of playing and doing things together in multiple settings with similarly-aged peers they see often.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Both the existing literature and our focus groups also indicate a developmental progression of friendship activities and relationships.</a:t>
            </a:r>
            <a:r>
              <a:rPr lang="en-US" sz="1200" kern="1200" baseline="30000" dirty="0">
                <a:solidFill>
                  <a:schemeClr val="tx1"/>
                </a:solidFill>
                <a:effectLst/>
                <a:latin typeface="+mn-lt"/>
                <a:ea typeface="+mn-ea"/>
                <a:cs typeface="+mn-cs"/>
              </a:rPr>
              <a:t>63</a:t>
            </a:r>
            <a:r>
              <a:rPr lang="en-US" sz="1200" kern="1200" dirty="0">
                <a:solidFill>
                  <a:schemeClr val="tx1"/>
                </a:solidFill>
                <a:effectLst/>
                <a:latin typeface="+mn-lt"/>
                <a:ea typeface="+mn-ea"/>
                <a:cs typeface="+mn-cs"/>
              </a:rPr>
              <a:t> Young children typically all can play together, as students in Pre-K through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grade are generally less picky and exclusive. Friendships at this age are mostly behavioral as they primarily consist of repeated instances of playing together. As students enter the middle grades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they become more aware of social relationships, and their friendships include reciprocal benefits and support. They are generally friendly and happy, though they may become quite concerned with fairness issues. Sports become more important for many children in the middle grades, resulting in hectic schedules and greater difficulty scheduling play dates.</a:t>
            </a:r>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7</a:t>
            </a:fld>
            <a:endParaRPr lang="en-US"/>
          </a:p>
        </p:txBody>
      </p:sp>
    </p:spTree>
    <p:extLst>
      <p:ext uri="{BB962C8B-B14F-4D97-AF65-F5344CB8AC3E}">
        <p14:creationId xmlns:p14="http://schemas.microsoft.com/office/powerpoint/2010/main" val="119741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Minimize the times that students with disabilities are pulled out of the classroom, especially during student activities that are most designed for connecting with each other (e.g., Morning Meeting, Circle Time). When students with disabilities are pulled out of the classroom, their classmates view them as visitors rather than as peers, and thus, less likely as a potential friend.</a:t>
            </a:r>
            <a:r>
              <a:rPr lang="en-US" sz="1200" kern="1200" baseline="30000" dirty="0">
                <a:solidFill>
                  <a:schemeClr val="tx1"/>
                </a:solidFill>
                <a:effectLst/>
                <a:latin typeface="+mn-lt"/>
                <a:ea typeface="+mn-ea"/>
                <a:cs typeface="+mn-cs"/>
              </a:rPr>
              <a:t>66</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 on the lookout for students without disabilities interacting as adults (e.g., as teachers or parents) with classmates with disabilities. It is positive that they want to help, but again, friendship is a horizontal relationship not a vertical one. Remind students that they are not teachers. Show them how they can work and play together as peers.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Recess: Buddy Bench, recess buddies, and/or</a:t>
            </a:r>
            <a:r>
              <a:rPr lang="en-US" sz="1200" kern="1200" baseline="0" dirty="0">
                <a:solidFill>
                  <a:schemeClr val="tx1"/>
                </a:solidFill>
                <a:effectLst/>
                <a:latin typeface="+mn-lt"/>
                <a:ea typeface="+mn-ea"/>
                <a:cs typeface="+mn-cs"/>
              </a:rPr>
              <a:t> recess helpers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8</a:t>
            </a:fld>
            <a:endParaRPr lang="en-US"/>
          </a:p>
        </p:txBody>
      </p:sp>
    </p:spTree>
    <p:extLst>
      <p:ext uri="{BB962C8B-B14F-4D97-AF65-F5344CB8AC3E}">
        <p14:creationId xmlns:p14="http://schemas.microsoft.com/office/powerpoint/2010/main" val="245533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Friendships in Middle School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focus group participants reinforced findings from much of the literature in clearly stating that social experiences in middle school can be challenging for all students. Students experience a range of physical, social, and emotional changes, and they all respond differently. The common components of middle school social lives are that students’ adult personalities begin to emerge and students turn to their peers more than families.</a:t>
            </a:r>
            <a:r>
              <a:rPr lang="en-US" sz="1200" kern="1200" baseline="30000" dirty="0">
                <a:solidFill>
                  <a:schemeClr val="tx1"/>
                </a:solidFill>
                <a:effectLst/>
                <a:latin typeface="+mn-lt"/>
                <a:ea typeface="+mn-ea"/>
                <a:cs typeface="+mn-cs"/>
              </a:rPr>
              <a:t>63</a:t>
            </a:r>
            <a:r>
              <a:rPr lang="en-US" sz="1200" kern="1200" dirty="0">
                <a:solidFill>
                  <a:schemeClr val="tx1"/>
                </a:solidFill>
                <a:effectLst/>
                <a:latin typeface="+mn-lt"/>
                <a:ea typeface="+mn-ea"/>
                <a:cs typeface="+mn-cs"/>
              </a:rPr>
              <a:t> Middle school students are entering Selman’s Level 3 (see Table 3) with an awareness of enduring social relationships, thus their social lives are a focus. Early adolescents appear to be similar to their friends in their orientation towards school and their orientation toward contemporary teen culture, which often results in a structure of social cliques.</a:t>
            </a:r>
            <a:r>
              <a:rPr lang="en-US" sz="1200" kern="1200" baseline="30000" dirty="0">
                <a:solidFill>
                  <a:schemeClr val="tx1"/>
                </a:solidFill>
                <a:effectLst/>
                <a:latin typeface="+mn-lt"/>
                <a:ea typeface="+mn-ea"/>
                <a:cs typeface="+mn-cs"/>
              </a:rPr>
              <a:t>1,11</a:t>
            </a:r>
            <a:r>
              <a:rPr lang="en-US" sz="1200" kern="1200" dirty="0">
                <a:solidFill>
                  <a:schemeClr val="tx1"/>
                </a:solidFill>
                <a:effectLst/>
                <a:latin typeface="+mn-lt"/>
                <a:ea typeface="+mn-ea"/>
                <a:cs typeface="+mn-cs"/>
              </a:rPr>
              <a:t> Most students are feeling increased levels of peer pressure, and teasing and bullying may be a concern. Specific to friendships between students with and without disabilities, typically developing students may not want to pair up with students with disabilities as much anymore.</a:t>
            </a:r>
          </a:p>
          <a:p>
            <a:r>
              <a:rPr lang="en-US" sz="1200" kern="1200" dirty="0">
                <a:solidFill>
                  <a:schemeClr val="tx1"/>
                </a:solidFill>
                <a:effectLst/>
                <a:latin typeface="+mn-lt"/>
                <a:ea typeface="+mn-ea"/>
                <a:cs typeface="+mn-cs"/>
              </a:rPr>
              <a:t>The social context in middle school includes a transition from one teacher and one classroom to multiple teachers and classrooms, often organized in “teams.” While middle school students are more aware of and focused on social relationships than elementary school students, there are fewer social times during their school days. Students will likely have a homeroom and likely will not have recess. Additionally, since students are not yet driving, their social lives are still largely directed by parents and teachers. Many students are probably getting smart phones, thus texting and social media become critical components of their social interactions.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sports (and other extracurricular activities) are even more of a focus, resulting in busy schedules.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students experience the full effects of puberty resulting in a range of responses. Some students still tend toward the relative immaturity of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while others will try to act older. Some are confident enough to maintain relationships and age-appropriate interactions. In particular,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can be very variable.</a:t>
            </a:r>
          </a:p>
          <a:p>
            <a:endParaRPr lang="en-US" dirty="0"/>
          </a:p>
        </p:txBody>
      </p:sp>
      <p:sp>
        <p:nvSpPr>
          <p:cNvPr id="4" name="Slide Number Placeholder 3"/>
          <p:cNvSpPr>
            <a:spLocks noGrp="1"/>
          </p:cNvSpPr>
          <p:nvPr>
            <p:ph type="sldNum" sz="quarter" idx="10"/>
          </p:nvPr>
        </p:nvSpPr>
        <p:spPr/>
        <p:txBody>
          <a:bodyPr/>
          <a:lstStyle/>
          <a:p>
            <a:fld id="{AC76E3D9-7F63-4720-B1DD-5429C82FFFDC}" type="slidenum">
              <a:rPr lang="en-US" smtClean="0"/>
              <a:t>9</a:t>
            </a:fld>
            <a:endParaRPr lang="en-US"/>
          </a:p>
        </p:txBody>
      </p:sp>
    </p:spTree>
    <p:extLst>
      <p:ext uri="{BB962C8B-B14F-4D97-AF65-F5344CB8AC3E}">
        <p14:creationId xmlns:p14="http://schemas.microsoft.com/office/powerpoint/2010/main" val="35538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B4AC1-C52B-44B9-A0F0-4432C5937EAD}" type="datetime1">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378770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9BDB2B-857B-4695-9D8C-B770199FDD6F}" type="datetime1">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407453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C6AA-5D80-4CAC-B3AB-82AD66D565B8}" type="datetime1">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18851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AA9729-A42A-40DD-B1D9-486DD742BBE9}" type="datetime1">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99784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A2AE5E-6C4A-43A0-B443-AB1CE7CA68E8}" type="datetime1">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86552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849ED1-11DC-4258-B5FD-36F704F4BE68}" type="datetime1">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419629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ECB686-7D22-4A4B-9472-F98DB3D4FB76}" type="datetime1">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426734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B543B5-A505-40A0-9D43-1821690F6601}" type="datetime1">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315476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94724-5493-4681-A1C4-6964C480BF53}" type="datetime1">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13231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F6D12B-6A86-4FDF-98B8-9978B27A999A}" type="datetime1">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119440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AEDC02-CD98-48AC-9FB8-0D9A4559235D}" type="datetime1">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79798-8CC4-4007-BA6F-8BACE43E52F0}" type="slidenum">
              <a:rPr lang="en-US" smtClean="0"/>
              <a:t>‹#›</a:t>
            </a:fld>
            <a:endParaRPr lang="en-US"/>
          </a:p>
        </p:txBody>
      </p:sp>
    </p:spTree>
    <p:extLst>
      <p:ext uri="{BB962C8B-B14F-4D97-AF65-F5344CB8AC3E}">
        <p14:creationId xmlns:p14="http://schemas.microsoft.com/office/powerpoint/2010/main" val="236767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3416F-A807-4FB3-84BB-1C172ABDC6AA}" type="datetime1">
              <a:rPr lang="en-US" smtClean="0"/>
              <a:t>5/28/2021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79798-8CC4-4007-BA6F-8BACE43E52F0}" type="slidenum">
              <a:rPr lang="en-US" smtClean="0"/>
              <a:t>‹#›</a:t>
            </a:fld>
            <a:endParaRPr lang="en-US"/>
          </a:p>
        </p:txBody>
      </p:sp>
    </p:spTree>
    <p:extLst>
      <p:ext uri="{BB962C8B-B14F-4D97-AF65-F5344CB8AC3E}">
        <p14:creationId xmlns:p14="http://schemas.microsoft.com/office/powerpoint/2010/main" val="19888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thearcofmass.org/programs/widening-the-circ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ass.edu/strategic/maicei.as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zsr@bu.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thearcofmass.org/friendship" TargetMode="External"/><Relationship Id="rId4" Type="http://schemas.openxmlformats.org/officeDocument/2006/relationships/hyperlink" Target="mailto:jbriii@comcast.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hearcofmass.org/friendshi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prstClr val="black"/>
                </a:solidFill>
              </a:rPr>
              <a:t>Building Friendships at SCHOOL</a:t>
            </a:r>
            <a:br>
              <a:rPr lang="en-US" b="1" u="sng" dirty="0">
                <a:solidFill>
                  <a:prstClr val="black"/>
                </a:solidFill>
              </a:rPr>
            </a:br>
            <a:endParaRPr lang="en-US" dirty="0"/>
          </a:p>
        </p:txBody>
      </p:sp>
      <p:sp>
        <p:nvSpPr>
          <p:cNvPr id="3" name="Content Placeholder 2"/>
          <p:cNvSpPr>
            <a:spLocks noGrp="1"/>
          </p:cNvSpPr>
          <p:nvPr>
            <p:ph idx="1"/>
          </p:nvPr>
        </p:nvSpPr>
        <p:spPr>
          <a:xfrm>
            <a:off x="304800" y="1797538"/>
            <a:ext cx="8305800" cy="5029200"/>
          </a:xfrm>
        </p:spPr>
        <p:txBody>
          <a:bodyPr>
            <a:normAutofit/>
          </a:bodyPr>
          <a:lstStyle/>
          <a:p>
            <a:pPr marL="0" indent="0" algn="ctr">
              <a:buNone/>
            </a:pPr>
            <a:endParaRPr lang="en-US" sz="2400" dirty="0"/>
          </a:p>
          <a:p>
            <a:pPr marL="0" indent="0">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1800" dirty="0"/>
              <a:t>(A partnerships between The Arc of Massachusetts and the Massachusetts Department of Developmental Disabilities</a:t>
            </a:r>
            <a:r>
              <a:rPr lang="en-US" sz="2400" dirty="0"/>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2438400" cy="153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EB879798-8CC4-4007-BA6F-8BACE43E52F0}" type="slidenum">
              <a:rPr lang="en-US" smtClean="0"/>
              <a:t>1</a:t>
            </a:fld>
            <a:endParaRPr lang="en-US" dirty="0"/>
          </a:p>
        </p:txBody>
      </p:sp>
      <p:sp>
        <p:nvSpPr>
          <p:cNvPr id="7" name="TextBox 6"/>
          <p:cNvSpPr txBox="1"/>
          <p:nvPr/>
        </p:nvSpPr>
        <p:spPr>
          <a:xfrm>
            <a:off x="228600" y="4191000"/>
            <a:ext cx="8610600" cy="1723549"/>
          </a:xfrm>
          <a:prstGeom prst="rect">
            <a:avLst/>
          </a:prstGeom>
          <a:noFill/>
        </p:spPr>
        <p:txBody>
          <a:bodyPr wrap="square" rtlCol="0">
            <a:spAutoFit/>
          </a:bodyPr>
          <a:lstStyle/>
          <a:p>
            <a:pPr algn="ctr"/>
            <a:r>
              <a:rPr lang="en-US" sz="2200" b="1" dirty="0"/>
              <a:t>WIDENING THE CIRCLE</a:t>
            </a:r>
          </a:p>
          <a:p>
            <a:pPr algn="ctr"/>
            <a:r>
              <a:rPr lang="en-US" sz="2200" dirty="0"/>
              <a:t>Expanding opportunities for friendships between people with and without disabilities</a:t>
            </a:r>
          </a:p>
          <a:p>
            <a:pPr algn="ctr"/>
            <a:r>
              <a:rPr lang="en-US" sz="2200" dirty="0">
                <a:hlinkClick r:id="rId4"/>
              </a:rPr>
              <a:t>http://thearcofmass.org/programs/widening-the-circle/</a:t>
            </a:r>
            <a:endParaRPr lang="en-US" sz="2200" dirty="0"/>
          </a:p>
          <a:p>
            <a:endParaRPr lang="en-US" dirty="0"/>
          </a:p>
        </p:txBody>
      </p:sp>
      <p:pic>
        <p:nvPicPr>
          <p:cNvPr id="11" name="Picture 10" descr="friendship photo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314799"/>
            <a:ext cx="2651760" cy="2651760"/>
          </a:xfrm>
          <a:prstGeom prst="rect">
            <a:avLst/>
          </a:prstGeom>
          <a:noFill/>
          <a:ln>
            <a:noFill/>
          </a:ln>
        </p:spPr>
      </p:pic>
    </p:spTree>
    <p:extLst>
      <p:ext uri="{BB962C8B-B14F-4D97-AF65-F5344CB8AC3E}">
        <p14:creationId xmlns:p14="http://schemas.microsoft.com/office/powerpoint/2010/main" val="413003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Strategies</a:t>
            </a:r>
          </a:p>
        </p:txBody>
      </p:sp>
      <p:sp>
        <p:nvSpPr>
          <p:cNvPr id="3" name="Content Placeholder 2"/>
          <p:cNvSpPr>
            <a:spLocks noGrp="1"/>
          </p:cNvSpPr>
          <p:nvPr>
            <p:ph idx="1"/>
          </p:nvPr>
        </p:nvSpPr>
        <p:spPr/>
        <p:txBody>
          <a:bodyPr>
            <a:normAutofit fontScale="92500"/>
          </a:bodyPr>
          <a:lstStyle/>
          <a:p>
            <a:r>
              <a:rPr lang="en-US" dirty="0"/>
              <a:t>Schedule students with and without disabilities “who seem interested” in the same homeroom.</a:t>
            </a:r>
          </a:p>
          <a:p>
            <a:pPr marL="0" indent="0">
              <a:buNone/>
            </a:pPr>
            <a:endParaRPr lang="en-US" dirty="0"/>
          </a:p>
          <a:p>
            <a:r>
              <a:rPr lang="en-US" dirty="0"/>
              <a:t>Plan ahead for lunch in </a:t>
            </a:r>
          </a:p>
          <a:p>
            <a:pPr marL="0" indent="0">
              <a:buNone/>
            </a:pPr>
            <a:r>
              <a:rPr lang="en-US" dirty="0"/>
              <a:t>    middle school.</a:t>
            </a:r>
          </a:p>
          <a:p>
            <a:endParaRPr lang="en-US" dirty="0"/>
          </a:p>
          <a:p>
            <a:r>
              <a:rPr lang="en-US" dirty="0"/>
              <a:t>Consider supports to be as age- and culturally-appropriate as possible.</a:t>
            </a:r>
          </a:p>
          <a:p>
            <a:endParaRPr lang="en-US" dirty="0"/>
          </a:p>
          <a:p>
            <a:endParaRPr lang="en-US" dirty="0"/>
          </a:p>
        </p:txBody>
      </p:sp>
      <p:sp>
        <p:nvSpPr>
          <p:cNvPr id="4" name="Slide Number Placeholder 3"/>
          <p:cNvSpPr>
            <a:spLocks noGrp="1"/>
          </p:cNvSpPr>
          <p:nvPr>
            <p:ph type="sldNum" sz="quarter" idx="12"/>
          </p:nvPr>
        </p:nvSpPr>
        <p:spPr/>
        <p:txBody>
          <a:bodyPr/>
          <a:lstStyle/>
          <a:p>
            <a:fld id="{EB879798-8CC4-4007-BA6F-8BACE43E52F0}" type="slidenum">
              <a:rPr lang="en-US" smtClean="0"/>
              <a:t>10</a:t>
            </a:fld>
            <a:endParaRPr lang="en-US"/>
          </a:p>
        </p:txBody>
      </p:sp>
      <p:pic>
        <p:nvPicPr>
          <p:cNvPr id="5" name="Picture 4" descr="https://3.bp.blogspot.com/-I4rnLGQKyKE/V8df7C99MbI/AAAAAAAAWrg/86ljANkqDVkIS8j2edodUScFqWKJf5vFACLcB/s1600/Florida-state-player-Rudolph-Travis-and-boy-with-autism-phot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743200"/>
            <a:ext cx="3566160" cy="2027756"/>
          </a:xfrm>
          <a:prstGeom prst="rect">
            <a:avLst/>
          </a:prstGeom>
          <a:noFill/>
          <a:ln>
            <a:noFill/>
          </a:ln>
        </p:spPr>
      </p:pic>
    </p:spTree>
    <p:extLst>
      <p:ext uri="{BB962C8B-B14F-4D97-AF65-F5344CB8AC3E}">
        <p14:creationId xmlns:p14="http://schemas.microsoft.com/office/powerpoint/2010/main" val="247959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MAKING FRIENDS IN </a:t>
            </a:r>
            <a:br>
              <a:rPr lang="en-US" b="1" u="sng" dirty="0"/>
            </a:br>
            <a:r>
              <a:rPr lang="en-US" b="1" u="sng" dirty="0"/>
              <a:t>HIGH SCHOOL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“I wanted to be friends with Sara (a classmate with</a:t>
            </a:r>
          </a:p>
          <a:p>
            <a:pPr marL="0" indent="0">
              <a:buNone/>
            </a:pPr>
            <a:r>
              <a:rPr lang="en-US" dirty="0"/>
              <a:t>Down syndrome) because </a:t>
            </a:r>
          </a:p>
          <a:p>
            <a:pPr marL="0" indent="0">
              <a:buNone/>
            </a:pPr>
            <a:r>
              <a:rPr lang="en-US" dirty="0"/>
              <a:t>she was always so fun and </a:t>
            </a:r>
          </a:p>
          <a:p>
            <a:pPr marL="0" indent="0">
              <a:buNone/>
            </a:pPr>
            <a:r>
              <a:rPr lang="en-US" dirty="0"/>
              <a:t>energetic in the mornings. </a:t>
            </a:r>
          </a:p>
          <a:p>
            <a:pPr marL="0" indent="0">
              <a:buNone/>
            </a:pPr>
            <a:r>
              <a:rPr lang="en-US" dirty="0"/>
              <a:t>She was always dancing in </a:t>
            </a:r>
          </a:p>
          <a:p>
            <a:pPr marL="0" indent="0">
              <a:buNone/>
            </a:pPr>
            <a:r>
              <a:rPr lang="en-US" dirty="0"/>
              <a:t>hallways. When I told my </a:t>
            </a:r>
          </a:p>
          <a:p>
            <a:pPr marL="0" indent="0">
              <a:buNone/>
            </a:pPr>
            <a:r>
              <a:rPr lang="en-US" dirty="0"/>
              <a:t>parents they thought it was </a:t>
            </a:r>
          </a:p>
          <a:p>
            <a:pPr marL="0" indent="0">
              <a:buNone/>
            </a:pPr>
            <a:r>
              <a:rPr lang="en-US" dirty="0"/>
              <a:t>nice, but then they </a:t>
            </a:r>
          </a:p>
          <a:p>
            <a:pPr marL="0" indent="0">
              <a:buNone/>
            </a:pPr>
            <a:r>
              <a:rPr lang="en-US" dirty="0"/>
              <a:t>realized it wasn’t just me being nice. Sara was really</a:t>
            </a:r>
          </a:p>
          <a:p>
            <a:pPr marL="0" indent="0">
              <a:buNone/>
            </a:pPr>
            <a:r>
              <a:rPr lang="en-US" dirty="0"/>
              <a:t>fun and we were really friends.” – 9</a:t>
            </a:r>
            <a:r>
              <a:rPr lang="en-US" baseline="30000" dirty="0"/>
              <a:t>th</a:t>
            </a:r>
            <a:r>
              <a:rPr lang="en-US" dirty="0"/>
              <a:t> grader</a:t>
            </a:r>
          </a:p>
        </p:txBody>
      </p:sp>
      <p:sp>
        <p:nvSpPr>
          <p:cNvPr id="4" name="Slide Number Placeholder 3"/>
          <p:cNvSpPr>
            <a:spLocks noGrp="1"/>
          </p:cNvSpPr>
          <p:nvPr>
            <p:ph type="sldNum" sz="quarter" idx="12"/>
          </p:nvPr>
        </p:nvSpPr>
        <p:spPr/>
        <p:txBody>
          <a:bodyPr/>
          <a:lstStyle/>
          <a:p>
            <a:fld id="{EB879798-8CC4-4007-BA6F-8BACE43E52F0}" type="slidenum">
              <a:rPr lang="en-US" smtClean="0"/>
              <a:t>11</a:t>
            </a:fld>
            <a:endParaRPr lang="en-US"/>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120081"/>
            <a:ext cx="3566160" cy="2676406"/>
          </a:xfrm>
          <a:prstGeom prst="rect">
            <a:avLst/>
          </a:prstGeom>
        </p:spPr>
      </p:pic>
    </p:spTree>
    <p:extLst>
      <p:ext uri="{BB962C8B-B14F-4D97-AF65-F5344CB8AC3E}">
        <p14:creationId xmlns:p14="http://schemas.microsoft.com/office/powerpoint/2010/main" val="105062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Strategies</a:t>
            </a:r>
          </a:p>
        </p:txBody>
      </p:sp>
      <p:sp>
        <p:nvSpPr>
          <p:cNvPr id="3" name="Content Placeholder 2"/>
          <p:cNvSpPr>
            <a:spLocks noGrp="1"/>
          </p:cNvSpPr>
          <p:nvPr>
            <p:ph idx="1"/>
          </p:nvPr>
        </p:nvSpPr>
        <p:spPr/>
        <p:txBody>
          <a:bodyPr>
            <a:normAutofit fontScale="92500" lnSpcReduction="20000"/>
          </a:bodyPr>
          <a:lstStyle/>
          <a:p>
            <a:r>
              <a:rPr lang="en-US" dirty="0"/>
              <a:t>Support students with disabilities to travel to and from school as their peers do. </a:t>
            </a:r>
          </a:p>
          <a:p>
            <a:endParaRPr lang="en-US" dirty="0"/>
          </a:p>
          <a:p>
            <a:r>
              <a:rPr lang="en-US" dirty="0"/>
              <a:t>Support students with</a:t>
            </a:r>
          </a:p>
          <a:p>
            <a:pPr marL="0" indent="0">
              <a:buNone/>
            </a:pPr>
            <a:r>
              <a:rPr lang="en-US" dirty="0"/>
              <a:t>    disabilities to join </a:t>
            </a:r>
          </a:p>
          <a:p>
            <a:pPr marL="0" indent="0">
              <a:buNone/>
            </a:pPr>
            <a:r>
              <a:rPr lang="en-US" dirty="0"/>
              <a:t>    interest-based clubs/</a:t>
            </a:r>
          </a:p>
          <a:p>
            <a:pPr marL="0" indent="0">
              <a:buNone/>
            </a:pPr>
            <a:r>
              <a:rPr lang="en-US" dirty="0"/>
              <a:t>    activities and attend them without adults.</a:t>
            </a:r>
          </a:p>
          <a:p>
            <a:endParaRPr lang="en-US" dirty="0"/>
          </a:p>
          <a:p>
            <a:r>
              <a:rPr lang="en-US" dirty="0"/>
              <a:t>Teach classmates/peers how to engage in “friendship work.” </a:t>
            </a:r>
          </a:p>
        </p:txBody>
      </p:sp>
      <p:sp>
        <p:nvSpPr>
          <p:cNvPr id="4" name="Slide Number Placeholder 3"/>
          <p:cNvSpPr>
            <a:spLocks noGrp="1"/>
          </p:cNvSpPr>
          <p:nvPr>
            <p:ph type="sldNum" sz="quarter" idx="12"/>
          </p:nvPr>
        </p:nvSpPr>
        <p:spPr/>
        <p:txBody>
          <a:bodyPr/>
          <a:lstStyle/>
          <a:p>
            <a:fld id="{EB879798-8CC4-4007-BA6F-8BACE43E52F0}" type="slidenum">
              <a:rPr lang="en-US" smtClean="0"/>
              <a:t>12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84367"/>
            <a:ext cx="4297680" cy="184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04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MAKING FRIENDS IN </a:t>
            </a:r>
            <a:br>
              <a:rPr lang="en-US" b="1" u="sng" dirty="0"/>
            </a:br>
            <a:r>
              <a:rPr lang="en-US" b="1" u="sng" dirty="0"/>
              <a:t>COLLEGE</a:t>
            </a:r>
            <a:endParaRPr lang="en-US" dirty="0"/>
          </a:p>
        </p:txBody>
      </p:sp>
      <p:sp>
        <p:nvSpPr>
          <p:cNvPr id="3" name="Content Placeholder 2"/>
          <p:cNvSpPr>
            <a:spLocks noGrp="1"/>
          </p:cNvSpPr>
          <p:nvPr>
            <p:ph idx="1"/>
          </p:nvPr>
        </p:nvSpPr>
        <p:spPr/>
        <p:txBody>
          <a:bodyPr/>
          <a:lstStyle/>
          <a:p>
            <a:pPr marL="0" indent="0">
              <a:buNone/>
            </a:pPr>
            <a:r>
              <a:rPr lang="en-US" sz="2400"/>
              <a:t>"I feel I've grown a lot as a person since I've been living on the BSU campus. Not only have I gotten to know many new people, this has also been a great opportunity to further my independence.” –College student</a:t>
            </a:r>
          </a:p>
          <a:p>
            <a:pPr marL="0" indent="0" algn="ctr">
              <a:buNone/>
            </a:pPr>
            <a:endParaRPr lang="en-US" dirty="0"/>
          </a:p>
        </p:txBody>
      </p:sp>
      <p:sp>
        <p:nvSpPr>
          <p:cNvPr id="4" name="Slide Number Placeholder 3"/>
          <p:cNvSpPr>
            <a:spLocks noGrp="1"/>
          </p:cNvSpPr>
          <p:nvPr>
            <p:ph type="sldNum" sz="quarter" idx="12"/>
          </p:nvPr>
        </p:nvSpPr>
        <p:spPr/>
        <p:txBody>
          <a:bodyPr/>
          <a:lstStyle/>
          <a:p>
            <a:fld id="{EB879798-8CC4-4007-BA6F-8BACE43E52F0}" type="slidenum">
              <a:rPr lang="en-US" smtClean="0"/>
              <a:t>13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00400"/>
            <a:ext cx="4937760" cy="2456025"/>
          </a:xfrm>
          <a:prstGeom prst="rect">
            <a:avLst/>
          </a:prstGeom>
          <a:noFill/>
        </p:spPr>
      </p:pic>
      <p:sp>
        <p:nvSpPr>
          <p:cNvPr id="7" name="TextBox 6">
            <a:extLst>
              <a:ext uri="{FF2B5EF4-FFF2-40B4-BE49-F238E27FC236}">
                <a16:creationId xmlns:a16="http://schemas.microsoft.com/office/drawing/2014/main" id="{3FB4F51F-C781-4538-8D1F-940C88B5D9AD}"/>
              </a:ext>
            </a:extLst>
          </p:cNvPr>
          <p:cNvSpPr txBox="1"/>
          <p:nvPr/>
        </p:nvSpPr>
        <p:spPr>
          <a:xfrm>
            <a:off x="2286000" y="2971648"/>
            <a:ext cx="4572000" cy="3693319"/>
          </a:xfrm>
          <a:prstGeom prst="rect">
            <a:avLst/>
          </a:prstGeom>
          <a:noFill/>
        </p:spPr>
        <p:txBody>
          <a:bodyPr wrap="square">
            <a:spAutoFit/>
          </a:bodyPr>
          <a:lstStyle/>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r>
              <a:rPr lang="en-US" dirty="0">
                <a:hlinkClick r:id="rId4"/>
              </a:rPr>
              <a:t>Inclusive Concurrent Enrollment (MAICEI) / Strategic Initiatives / Massachusetts Department of Higher Education</a:t>
            </a:r>
            <a:endParaRPr lang="en-US" dirty="0"/>
          </a:p>
        </p:txBody>
      </p:sp>
    </p:spTree>
    <p:extLst>
      <p:ext uri="{BB962C8B-B14F-4D97-AF65-F5344CB8AC3E}">
        <p14:creationId xmlns:p14="http://schemas.microsoft.com/office/powerpoint/2010/main" val="3113620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FINAL THOUGHTS</a:t>
            </a:r>
          </a:p>
        </p:txBody>
      </p:sp>
      <p:sp>
        <p:nvSpPr>
          <p:cNvPr id="4" name="Slide Number Placeholder 3"/>
          <p:cNvSpPr>
            <a:spLocks noGrp="1"/>
          </p:cNvSpPr>
          <p:nvPr>
            <p:ph type="sldNum" sz="quarter" idx="12"/>
          </p:nvPr>
        </p:nvSpPr>
        <p:spPr/>
        <p:txBody>
          <a:bodyPr/>
          <a:lstStyle/>
          <a:p>
            <a:fld id="{EB879798-8CC4-4007-BA6F-8BACE43E52F0}" type="slidenum">
              <a:rPr lang="en-US" smtClean="0"/>
              <a:t>14</a:t>
            </a:fld>
            <a:endParaRPr lang="en-US"/>
          </a:p>
        </p:txBody>
      </p:sp>
      <p:pic>
        <p:nvPicPr>
          <p:cNvPr id="5" name="Content Placeholder 4" descr="C:\Users\zsr\AppData\Local\Microsoft\Windows\Temporary Internet Files\Content.Outlook\0D9WM3V8\23.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600200"/>
            <a:ext cx="3484871" cy="4663440"/>
          </a:xfrm>
          <a:prstGeom prst="rect">
            <a:avLst/>
          </a:prstGeom>
          <a:noFill/>
          <a:ln>
            <a:noFill/>
          </a:ln>
        </p:spPr>
      </p:pic>
    </p:spTree>
    <p:extLst>
      <p:ext uri="{BB962C8B-B14F-4D97-AF65-F5344CB8AC3E}">
        <p14:creationId xmlns:p14="http://schemas.microsoft.com/office/powerpoint/2010/main" val="286220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Resources</a:t>
            </a:r>
          </a:p>
        </p:txBody>
      </p:sp>
      <p:sp>
        <p:nvSpPr>
          <p:cNvPr id="3" name="Content Placeholder 2"/>
          <p:cNvSpPr>
            <a:spLocks noGrp="1"/>
          </p:cNvSpPr>
          <p:nvPr>
            <p:ph idx="1"/>
          </p:nvPr>
        </p:nvSpPr>
        <p:spPr/>
        <p:txBody>
          <a:bodyPr>
            <a:normAutofit/>
          </a:bodyPr>
          <a:lstStyle/>
          <a:p>
            <a:r>
              <a:rPr lang="en-US" b="1" dirty="0"/>
              <a:t>Dr. Zachary Rossetti, Boston University, </a:t>
            </a:r>
          </a:p>
          <a:p>
            <a:pPr marL="0" indent="0">
              <a:buNone/>
            </a:pPr>
            <a:r>
              <a:rPr lang="en-US" b="1" dirty="0"/>
              <a:t>     </a:t>
            </a:r>
            <a:r>
              <a:rPr lang="en-US" u="sng" dirty="0">
                <a:hlinkClick r:id="rId3"/>
              </a:rPr>
              <a:t>zsr@bu.edu</a:t>
            </a:r>
            <a:endParaRPr lang="en-US" dirty="0"/>
          </a:p>
          <a:p>
            <a:r>
              <a:rPr lang="en-US" b="1" dirty="0">
                <a:solidFill>
                  <a:prstClr val="black"/>
                </a:solidFill>
              </a:rPr>
              <a:t>Jim Ross</a:t>
            </a:r>
            <a:r>
              <a:rPr lang="en-US" dirty="0">
                <a:solidFill>
                  <a:prstClr val="black"/>
                </a:solidFill>
              </a:rPr>
              <a:t>, Co-Coordinator, Widening the Circle, </a:t>
            </a:r>
            <a:r>
              <a:rPr lang="en-US" dirty="0">
                <a:solidFill>
                  <a:prstClr val="black"/>
                </a:solidFill>
                <a:hlinkClick r:id="rId4"/>
              </a:rPr>
              <a:t>jbriii@comcast.net</a:t>
            </a:r>
            <a:r>
              <a:rPr lang="en-US" dirty="0">
                <a:solidFill>
                  <a:prstClr val="black"/>
                </a:solidFill>
              </a:rPr>
              <a:t> </a:t>
            </a:r>
          </a:p>
          <a:p>
            <a:r>
              <a:rPr lang="en-US" b="1" dirty="0"/>
              <a:t>Widening the Circle</a:t>
            </a:r>
            <a:r>
              <a:rPr lang="en-US" dirty="0"/>
              <a:t>, </a:t>
            </a:r>
            <a:r>
              <a:rPr lang="en-US" dirty="0">
                <a:hlinkClick r:id="rId5"/>
              </a:rPr>
              <a:t>Pathways to Friendship (Widening the Circle) - The Arc of Massachusetts</a:t>
            </a:r>
            <a:endParaRPr lang="en-US"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EB879798-8CC4-4007-BA6F-8BACE43E52F0}" type="slidenum">
              <a:rPr lang="en-US" smtClean="0"/>
              <a:t>15</a:t>
            </a:fld>
            <a:endParaRPr lang="en-US"/>
          </a:p>
        </p:txBody>
      </p:sp>
    </p:spTree>
    <p:extLst>
      <p:ext uri="{BB962C8B-B14F-4D97-AF65-F5344CB8AC3E}">
        <p14:creationId xmlns:p14="http://schemas.microsoft.com/office/powerpoint/2010/main" val="342314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8C04-C38B-47C3-AF88-38E2363BD246}"/>
              </a:ext>
            </a:extLst>
          </p:cNvPr>
          <p:cNvSpPr>
            <a:spLocks noGrp="1"/>
          </p:cNvSpPr>
          <p:nvPr>
            <p:ph type="title"/>
          </p:nvPr>
        </p:nvSpPr>
        <p:spPr/>
        <p:txBody>
          <a:bodyPr/>
          <a:lstStyle/>
          <a:p>
            <a:r>
              <a:rPr lang="en-US" b="1" u="sng" dirty="0"/>
              <a:t>Friends at School</a:t>
            </a:r>
          </a:p>
        </p:txBody>
      </p:sp>
      <p:sp>
        <p:nvSpPr>
          <p:cNvPr id="4" name="Slide Number Placeholder 3">
            <a:extLst>
              <a:ext uri="{FF2B5EF4-FFF2-40B4-BE49-F238E27FC236}">
                <a16:creationId xmlns:a16="http://schemas.microsoft.com/office/drawing/2014/main" id="{45B3739F-7971-432A-94F3-BD34AE5AAB70}"/>
              </a:ext>
            </a:extLst>
          </p:cNvPr>
          <p:cNvSpPr>
            <a:spLocks noGrp="1"/>
          </p:cNvSpPr>
          <p:nvPr>
            <p:ph type="sldNum" sz="quarter" idx="12"/>
          </p:nvPr>
        </p:nvSpPr>
        <p:spPr/>
        <p:txBody>
          <a:bodyPr/>
          <a:lstStyle/>
          <a:p>
            <a:fld id="{EB879798-8CC4-4007-BA6F-8BACE43E52F0}" type="slidenum">
              <a:rPr lang="en-US" smtClean="0"/>
              <a:t>2</a:t>
            </a:fld>
            <a:endParaRPr lang="en-US"/>
          </a:p>
        </p:txBody>
      </p:sp>
      <p:pic>
        <p:nvPicPr>
          <p:cNvPr id="2050" name="Picture 2">
            <a:extLst>
              <a:ext uri="{FF2B5EF4-FFF2-40B4-BE49-F238E27FC236}">
                <a16:creationId xmlns:a16="http://schemas.microsoft.com/office/drawing/2014/main" id="{38B90044-9975-4FEE-8260-3024B0BAF1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9376" y="1600200"/>
            <a:ext cx="3525247"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0E9650-494B-4A7E-AB34-1CE2A1DC2194}"/>
              </a:ext>
            </a:extLst>
          </p:cNvPr>
          <p:cNvSpPr txBox="1"/>
          <p:nvPr/>
        </p:nvSpPr>
        <p:spPr>
          <a:xfrm>
            <a:off x="457200" y="3110148"/>
            <a:ext cx="8077200" cy="3693319"/>
          </a:xfrm>
          <a:prstGeom prst="rect">
            <a:avLst/>
          </a:prstGeom>
          <a:noFill/>
        </p:spPr>
        <p:txBody>
          <a:bodyPr wrap="square">
            <a:spAutoFit/>
          </a:bodyPr>
          <a:lstStyle/>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r>
              <a:rPr lang="en-US" dirty="0">
                <a:hlinkClick r:id="rId4"/>
              </a:rPr>
              <a:t>        Pathways to Friendship (Widening the Circle) - The Arc of Massachusetts</a:t>
            </a:r>
            <a:endParaRPr lang="en-US" dirty="0"/>
          </a:p>
        </p:txBody>
      </p:sp>
    </p:spTree>
    <p:extLst>
      <p:ext uri="{BB962C8B-B14F-4D97-AF65-F5344CB8AC3E}">
        <p14:creationId xmlns:p14="http://schemas.microsoft.com/office/powerpoint/2010/main" val="182764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Setting the Stage</a:t>
            </a:r>
          </a:p>
        </p:txBody>
      </p:sp>
      <p:sp>
        <p:nvSpPr>
          <p:cNvPr id="3" name="Content Placeholder 2"/>
          <p:cNvSpPr>
            <a:spLocks noGrp="1"/>
          </p:cNvSpPr>
          <p:nvPr>
            <p:ph idx="1"/>
          </p:nvPr>
        </p:nvSpPr>
        <p:spPr/>
        <p:txBody>
          <a:bodyPr/>
          <a:lstStyle/>
          <a:p>
            <a:pPr marL="0" indent="0" algn="ctr">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76400"/>
            <a:ext cx="5669280" cy="425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EB879798-8CC4-4007-BA6F-8BACE43E52F0}" type="slidenum">
              <a:rPr lang="en-US" smtClean="0"/>
              <a:t>3</a:t>
            </a:fld>
            <a:endParaRPr lang="en-US" dirty="0"/>
          </a:p>
        </p:txBody>
      </p:sp>
    </p:spTree>
    <p:extLst>
      <p:ext uri="{BB962C8B-B14F-4D97-AF65-F5344CB8AC3E}">
        <p14:creationId xmlns:p14="http://schemas.microsoft.com/office/powerpoint/2010/main" val="86427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WHY FRIENDS AT SCHOOL ARE IMPORTANT!</a:t>
            </a:r>
          </a:p>
        </p:txBody>
      </p:sp>
      <p:sp>
        <p:nvSpPr>
          <p:cNvPr id="4" name="Slide Number Placeholder 3"/>
          <p:cNvSpPr>
            <a:spLocks noGrp="1"/>
          </p:cNvSpPr>
          <p:nvPr>
            <p:ph type="sldNum" sz="quarter" idx="12"/>
          </p:nvPr>
        </p:nvSpPr>
        <p:spPr/>
        <p:txBody>
          <a:bodyPr/>
          <a:lstStyle/>
          <a:p>
            <a:fld id="{EB879798-8CC4-4007-BA6F-8BACE43E52F0}" type="slidenum">
              <a:rPr lang="en-US" smtClean="0"/>
              <a:t>4</a:t>
            </a:fld>
            <a:endParaRPr lang="en-US"/>
          </a:p>
        </p:txBody>
      </p:sp>
      <p:pic>
        <p:nvPicPr>
          <p:cNvPr id="8" name="Content Placeholder 7">
            <a:extLst>
              <a:ext uri="{FF2B5EF4-FFF2-40B4-BE49-F238E27FC236}">
                <a16:creationId xmlns:a16="http://schemas.microsoft.com/office/drawing/2014/main" id="{249B82AA-723A-4F9A-9A8C-A3D5054BC7B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80629" y="1600200"/>
            <a:ext cx="3382741" cy="4525963"/>
          </a:xfrm>
        </p:spPr>
      </p:pic>
    </p:spTree>
    <p:extLst>
      <p:ext uri="{BB962C8B-B14F-4D97-AF65-F5344CB8AC3E}">
        <p14:creationId xmlns:p14="http://schemas.microsoft.com/office/powerpoint/2010/main" val="314466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Strategies for Students of All Ages</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3900" b="1" dirty="0"/>
              <a:t>FIRST develop a friendship mindset!</a:t>
            </a:r>
          </a:p>
          <a:p>
            <a:pPr marL="0" indent="0" algn="ctr">
              <a:buNone/>
            </a:pPr>
            <a:endParaRPr lang="en-US" sz="3600" b="1" dirty="0"/>
          </a:p>
          <a:p>
            <a:pPr marL="0" indent="0" algn="ctr">
              <a:buNone/>
            </a:pPr>
            <a:r>
              <a:rPr lang="en-US" sz="3900" b="1" dirty="0"/>
              <a:t>Increase the QUANTITY of Social Opportunities by:</a:t>
            </a:r>
          </a:p>
          <a:p>
            <a:r>
              <a:rPr lang="en-US" b="1" dirty="0"/>
              <a:t>Maximizing inclusion.</a:t>
            </a:r>
          </a:p>
          <a:p>
            <a:r>
              <a:rPr lang="en-US" b="1" dirty="0"/>
              <a:t>Writing social goals into the IEP. </a:t>
            </a:r>
          </a:p>
          <a:p>
            <a:r>
              <a:rPr lang="en-US" b="1" dirty="0"/>
              <a:t>Building bridges. </a:t>
            </a:r>
          </a:p>
          <a:p>
            <a:r>
              <a:rPr lang="en-US" b="1" dirty="0"/>
              <a:t>Decreasing adult proximity. </a:t>
            </a:r>
          </a:p>
          <a:p>
            <a:r>
              <a:rPr lang="en-US" sz="4300" b="1" dirty="0"/>
              <a:t>Being a facilitator. </a:t>
            </a:r>
            <a:endParaRPr lang="en-US" sz="4300" dirty="0"/>
          </a:p>
        </p:txBody>
      </p:sp>
      <p:sp>
        <p:nvSpPr>
          <p:cNvPr id="4" name="Slide Number Placeholder 3"/>
          <p:cNvSpPr>
            <a:spLocks noGrp="1"/>
          </p:cNvSpPr>
          <p:nvPr>
            <p:ph type="sldNum" sz="quarter" idx="12"/>
          </p:nvPr>
        </p:nvSpPr>
        <p:spPr/>
        <p:txBody>
          <a:bodyPr/>
          <a:lstStyle/>
          <a:p>
            <a:fld id="{EB879798-8CC4-4007-BA6F-8BACE43E52F0}" type="slidenum">
              <a:rPr lang="en-US" smtClean="0"/>
              <a:t>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276600"/>
            <a:ext cx="2194560" cy="2933706"/>
          </a:xfrm>
          <a:prstGeom prst="rect">
            <a:avLst/>
          </a:prstGeom>
        </p:spPr>
      </p:pic>
    </p:spTree>
    <p:extLst>
      <p:ext uri="{BB962C8B-B14F-4D97-AF65-F5344CB8AC3E}">
        <p14:creationId xmlns:p14="http://schemas.microsoft.com/office/powerpoint/2010/main" val="81224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Strategies for Students of All Ages </a:t>
            </a:r>
            <a:endParaRPr lang="en-US" sz="2700" dirty="0"/>
          </a:p>
        </p:txBody>
      </p:sp>
      <p:sp>
        <p:nvSpPr>
          <p:cNvPr id="3" name="Content Placeholder 2"/>
          <p:cNvSpPr>
            <a:spLocks noGrp="1"/>
          </p:cNvSpPr>
          <p:nvPr>
            <p:ph idx="1"/>
          </p:nvPr>
        </p:nvSpPr>
        <p:spPr/>
        <p:txBody>
          <a:bodyPr>
            <a:normAutofit lnSpcReduction="10000"/>
          </a:bodyPr>
          <a:lstStyle/>
          <a:p>
            <a:pPr marL="0" indent="0" algn="ctr">
              <a:buNone/>
            </a:pPr>
            <a:r>
              <a:rPr lang="en-US" sz="3600" b="1" dirty="0"/>
              <a:t>Improve the QUALITY of Social Opportunities by:</a:t>
            </a:r>
          </a:p>
          <a:p>
            <a:r>
              <a:rPr lang="en-US" b="1" dirty="0"/>
              <a:t>Highlighting students’ similarities.</a:t>
            </a:r>
          </a:p>
          <a:p>
            <a:r>
              <a:rPr lang="en-US" b="1" dirty="0"/>
              <a:t> Interpreting student behaviors.</a:t>
            </a:r>
            <a:r>
              <a:rPr lang="en-US" dirty="0"/>
              <a:t> </a:t>
            </a:r>
          </a:p>
          <a:p>
            <a:r>
              <a:rPr lang="en-US" b="1" dirty="0"/>
              <a:t>Teaching students how to interact. </a:t>
            </a:r>
          </a:p>
          <a:p>
            <a:r>
              <a:rPr lang="en-US" b="1" dirty="0"/>
              <a:t>Preparing students for social </a:t>
            </a:r>
          </a:p>
          <a:p>
            <a:pPr marL="0" indent="0">
              <a:buNone/>
            </a:pPr>
            <a:r>
              <a:rPr lang="en-US" b="1" dirty="0"/>
              <a:t>    interactions.</a:t>
            </a:r>
          </a:p>
          <a:p>
            <a:r>
              <a:rPr lang="en-US" sz="4000" b="1" dirty="0"/>
              <a:t>Conveying student strengths.</a:t>
            </a:r>
          </a:p>
          <a:p>
            <a:pPr marL="0" indent="0">
              <a:buNone/>
            </a:pPr>
            <a:endParaRPr lang="en-US" b="1" dirty="0"/>
          </a:p>
          <a:p>
            <a:pPr marL="0" indent="0">
              <a:buNone/>
            </a:pPr>
            <a:endParaRPr lang="en-US" b="1" dirty="0"/>
          </a:p>
          <a:p>
            <a:endParaRPr lang="en-US" b="1" dirty="0"/>
          </a:p>
          <a:p>
            <a:pPr marL="0" indent="0">
              <a:buNone/>
            </a:pPr>
            <a:endParaRPr lang="en-US" b="1" dirty="0"/>
          </a:p>
          <a:p>
            <a:endParaRPr lang="en-US" dirty="0"/>
          </a:p>
        </p:txBody>
      </p:sp>
      <p:sp>
        <p:nvSpPr>
          <p:cNvPr id="4" name="Slide Number Placeholder 3"/>
          <p:cNvSpPr>
            <a:spLocks noGrp="1"/>
          </p:cNvSpPr>
          <p:nvPr>
            <p:ph type="sldNum" sz="quarter" idx="12"/>
          </p:nvPr>
        </p:nvSpPr>
        <p:spPr/>
        <p:txBody>
          <a:bodyPr/>
          <a:lstStyle/>
          <a:p>
            <a:fld id="{EB879798-8CC4-4007-BA6F-8BACE43E52F0}" type="slidenum">
              <a:rPr lang="en-US" smtClean="0"/>
              <a:t>6</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465" y="2209800"/>
            <a:ext cx="2377440" cy="316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6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pPr lvl="0"/>
            <a:br>
              <a:rPr lang="en-US" b="1" u="sng" dirty="0"/>
            </a:br>
            <a:r>
              <a:rPr lang="en-US" b="1" u="sng" dirty="0"/>
              <a:t>MAKING FRIENDS IN </a:t>
            </a:r>
            <a:br>
              <a:rPr lang="en-US" b="1" u="sng" dirty="0"/>
            </a:br>
            <a:r>
              <a:rPr lang="en-US" b="1" u="sng" dirty="0"/>
              <a:t>ELEMENTARY SCHOOL</a:t>
            </a:r>
            <a:br>
              <a:rPr lang="en-US" dirty="0"/>
            </a:br>
            <a:endParaRPr lang="en-US" dirty="0"/>
          </a:p>
        </p:txBody>
      </p:sp>
      <p:sp>
        <p:nvSpPr>
          <p:cNvPr id="3" name="Content Placeholder 2"/>
          <p:cNvSpPr>
            <a:spLocks noGrp="1"/>
          </p:cNvSpPr>
          <p:nvPr>
            <p:ph idx="1"/>
          </p:nvPr>
        </p:nvSpPr>
        <p:spPr/>
        <p:txBody>
          <a:bodyPr/>
          <a:lstStyle/>
          <a:p>
            <a:pPr marL="0" marR="0" indent="0" algn="ctr">
              <a:spcBef>
                <a:spcPts val="0"/>
              </a:spcBef>
              <a:spcAft>
                <a:spcPts val="0"/>
              </a:spcAft>
              <a:buNone/>
            </a:pPr>
            <a:r>
              <a:rPr lang="en-US" dirty="0">
                <a:ea typeface="Calibri"/>
                <a:cs typeface="Times New Roman"/>
              </a:rPr>
              <a:t>“</a:t>
            </a:r>
            <a:r>
              <a:rPr lang="en-US" b="1" dirty="0">
                <a:ea typeface="Calibri"/>
                <a:cs typeface="Times New Roman"/>
              </a:rPr>
              <a:t>I am a friend when…</a:t>
            </a:r>
            <a:r>
              <a:rPr lang="en-US" dirty="0">
                <a:ea typeface="Calibri"/>
                <a:cs typeface="Times New Roman"/>
              </a:rPr>
              <a:t> I help people. Also when I play games with my friends. Then I be nice to people. I can also be honest. Friends are amazing.” – 1</a:t>
            </a:r>
            <a:r>
              <a:rPr lang="en-US" baseline="30000" dirty="0">
                <a:ea typeface="Calibri"/>
                <a:cs typeface="Times New Roman"/>
              </a:rPr>
              <a:t>st</a:t>
            </a:r>
            <a:r>
              <a:rPr lang="en-US" dirty="0">
                <a:ea typeface="Calibri"/>
                <a:cs typeface="Times New Roman"/>
              </a:rPr>
              <a:t> grader</a:t>
            </a:r>
          </a:p>
          <a:p>
            <a:pPr marL="0" marR="0" indent="0">
              <a:spcBef>
                <a:spcPts val="0"/>
              </a:spcBef>
              <a:spcAft>
                <a:spcPts val="0"/>
              </a:spcAft>
              <a:buNone/>
            </a:pPr>
            <a:endParaRPr lang="en-US" sz="2800" dirty="0">
              <a:ea typeface="Calibri"/>
              <a:cs typeface="Times New Roman"/>
            </a:endParaRPr>
          </a:p>
        </p:txBody>
      </p:sp>
      <p:sp>
        <p:nvSpPr>
          <p:cNvPr id="4" name="Slide Number Placeholder 3"/>
          <p:cNvSpPr>
            <a:spLocks noGrp="1"/>
          </p:cNvSpPr>
          <p:nvPr>
            <p:ph type="sldNum" sz="quarter" idx="12"/>
          </p:nvPr>
        </p:nvSpPr>
        <p:spPr/>
        <p:txBody>
          <a:bodyPr/>
          <a:lstStyle/>
          <a:p>
            <a:fld id="{EB879798-8CC4-4007-BA6F-8BACE43E52F0}" type="slidenum">
              <a:rPr lang="en-US" smtClean="0"/>
              <a:t>7</a:t>
            </a:fld>
            <a:endParaRPr lang="en-US"/>
          </a:p>
        </p:txBody>
      </p:sp>
      <p:pic>
        <p:nvPicPr>
          <p:cNvPr id="5" name="Picture 4" descr="friendship photo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30488"/>
            <a:ext cx="2743200" cy="2743200"/>
          </a:xfrm>
          <a:prstGeom prst="rect">
            <a:avLst/>
          </a:prstGeom>
          <a:noFill/>
          <a:ln>
            <a:noFill/>
          </a:ln>
        </p:spPr>
      </p:pic>
      <p:pic>
        <p:nvPicPr>
          <p:cNvPr id="6" name="Picture 5" descr="friendship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30488"/>
            <a:ext cx="2743200" cy="2743200"/>
          </a:xfrm>
          <a:prstGeom prst="rect">
            <a:avLst/>
          </a:prstGeom>
          <a:noFill/>
          <a:ln>
            <a:noFill/>
          </a:ln>
        </p:spPr>
      </p:pic>
    </p:spTree>
    <p:extLst>
      <p:ext uri="{BB962C8B-B14F-4D97-AF65-F5344CB8AC3E}">
        <p14:creationId xmlns:p14="http://schemas.microsoft.com/office/powerpoint/2010/main" val="365526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Strategies</a:t>
            </a:r>
          </a:p>
        </p:txBody>
      </p:sp>
      <p:sp>
        <p:nvSpPr>
          <p:cNvPr id="3" name="Content Placeholder 2"/>
          <p:cNvSpPr>
            <a:spLocks noGrp="1"/>
          </p:cNvSpPr>
          <p:nvPr>
            <p:ph idx="1"/>
          </p:nvPr>
        </p:nvSpPr>
        <p:spPr/>
        <p:txBody>
          <a:bodyPr>
            <a:normAutofit/>
          </a:bodyPr>
          <a:lstStyle/>
          <a:p>
            <a:r>
              <a:rPr lang="en-US" dirty="0"/>
              <a:t>Minimize the times that students are pulled out of the classroom.</a:t>
            </a:r>
          </a:p>
          <a:p>
            <a:endParaRPr lang="en-US" dirty="0"/>
          </a:p>
          <a:p>
            <a:r>
              <a:rPr lang="en-US" dirty="0"/>
              <a:t>Monitor interactions to</a:t>
            </a:r>
          </a:p>
          <a:p>
            <a:pPr marL="0" indent="0">
              <a:buNone/>
            </a:pPr>
            <a:r>
              <a:rPr lang="en-US" dirty="0"/>
              <a:t>   address classmates acting as adults.</a:t>
            </a:r>
          </a:p>
          <a:p>
            <a:pPr marL="0" indent="0">
              <a:buNone/>
            </a:pPr>
            <a:endParaRPr lang="en-US" dirty="0"/>
          </a:p>
          <a:p>
            <a:r>
              <a:rPr lang="en-US" dirty="0"/>
              <a:t>Proactively support inclusive play (for all students) at recess.</a:t>
            </a:r>
          </a:p>
        </p:txBody>
      </p:sp>
      <p:sp>
        <p:nvSpPr>
          <p:cNvPr id="4" name="Slide Number Placeholder 3"/>
          <p:cNvSpPr>
            <a:spLocks noGrp="1"/>
          </p:cNvSpPr>
          <p:nvPr>
            <p:ph type="sldNum" sz="quarter" idx="12"/>
          </p:nvPr>
        </p:nvSpPr>
        <p:spPr/>
        <p:txBody>
          <a:bodyPr/>
          <a:lstStyle/>
          <a:p>
            <a:fld id="{EB879798-8CC4-4007-BA6F-8BACE43E52F0}" type="slidenum">
              <a:rPr lang="en-US" smtClean="0"/>
              <a:t>8</a:t>
            </a:fld>
            <a:endParaRPr lang="en-US"/>
          </a:p>
        </p:txBody>
      </p:sp>
      <p:pic>
        <p:nvPicPr>
          <p:cNvPr id="6" name="Picture 5" descr="http://69.89.31.91/~thejami3/wp-content/uploads/2013/10/TJF-read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133595"/>
            <a:ext cx="3840480" cy="1789742"/>
          </a:xfrm>
          <a:prstGeom prst="rect">
            <a:avLst/>
          </a:prstGeom>
          <a:noFill/>
          <a:ln>
            <a:noFill/>
          </a:ln>
        </p:spPr>
      </p:pic>
    </p:spTree>
    <p:extLst>
      <p:ext uri="{BB962C8B-B14F-4D97-AF65-F5344CB8AC3E}">
        <p14:creationId xmlns:p14="http://schemas.microsoft.com/office/powerpoint/2010/main" val="20887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MAKING FRIENDS IN </a:t>
            </a:r>
            <a:br>
              <a:rPr lang="en-US" b="1" u="sng" dirty="0"/>
            </a:br>
            <a:r>
              <a:rPr lang="en-US" b="1" u="sng" dirty="0"/>
              <a:t>MIDDLE SCHOOL</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 friend to me is someone who will stick by you.</a:t>
            </a:r>
          </a:p>
          <a:p>
            <a:pPr marL="0" indent="0">
              <a:buNone/>
            </a:pPr>
            <a:r>
              <a:rPr lang="en-US" dirty="0"/>
              <a:t> Someone who will like you for </a:t>
            </a:r>
          </a:p>
          <a:p>
            <a:pPr marL="0" indent="0">
              <a:buNone/>
            </a:pPr>
            <a:r>
              <a:rPr lang="en-US" dirty="0"/>
              <a:t>being you. Someone who will </a:t>
            </a:r>
          </a:p>
          <a:p>
            <a:pPr marL="0" indent="0">
              <a:buNone/>
            </a:pPr>
            <a:r>
              <a:rPr lang="en-US" dirty="0"/>
              <a:t>want to play soccer, basketball, </a:t>
            </a:r>
          </a:p>
          <a:p>
            <a:pPr marL="0" indent="0">
              <a:buNone/>
            </a:pPr>
            <a:r>
              <a:rPr lang="en-US" dirty="0"/>
              <a:t>and maybe catch with me. A </a:t>
            </a:r>
          </a:p>
          <a:p>
            <a:pPr marL="0" indent="0">
              <a:buNone/>
            </a:pPr>
            <a:r>
              <a:rPr lang="en-US" dirty="0"/>
              <a:t>friend is someone that will pick </a:t>
            </a:r>
          </a:p>
          <a:p>
            <a:pPr marL="0" indent="0">
              <a:buNone/>
            </a:pPr>
            <a:r>
              <a:rPr lang="en-US" dirty="0"/>
              <a:t>you up when you are down. They </a:t>
            </a:r>
          </a:p>
          <a:p>
            <a:pPr marL="0" indent="0">
              <a:buNone/>
            </a:pPr>
            <a:r>
              <a:rPr lang="en-US" dirty="0"/>
              <a:t>don’t gossip or talk bad about you. Also, when you</a:t>
            </a:r>
          </a:p>
          <a:p>
            <a:pPr marL="0" indent="0">
              <a:buNone/>
            </a:pPr>
            <a:r>
              <a:rPr lang="en-US" dirty="0"/>
              <a:t>are with a friend you feel free.” – 6</a:t>
            </a:r>
            <a:r>
              <a:rPr lang="en-US" baseline="30000" dirty="0"/>
              <a:t>th</a:t>
            </a:r>
            <a:r>
              <a:rPr lang="en-US" dirty="0"/>
              <a:t> grader</a:t>
            </a:r>
          </a:p>
          <a:p>
            <a:pPr marL="0" indent="0" algn="ctr">
              <a:buNone/>
            </a:pPr>
            <a:endParaRPr lang="en-US" dirty="0"/>
          </a:p>
        </p:txBody>
      </p:sp>
      <p:sp>
        <p:nvSpPr>
          <p:cNvPr id="4" name="Slide Number Placeholder 3"/>
          <p:cNvSpPr>
            <a:spLocks noGrp="1"/>
          </p:cNvSpPr>
          <p:nvPr>
            <p:ph type="sldNum" sz="quarter" idx="12"/>
          </p:nvPr>
        </p:nvSpPr>
        <p:spPr/>
        <p:txBody>
          <a:bodyPr/>
          <a:lstStyle/>
          <a:p>
            <a:fld id="{EB879798-8CC4-4007-BA6F-8BACE43E52F0}" type="slidenum">
              <a:rPr lang="en-US" smtClean="0"/>
              <a:t>9</a:t>
            </a:fld>
            <a:endParaRPr lang="en-US"/>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278" y="2077278"/>
            <a:ext cx="2194560" cy="2734847"/>
          </a:xfrm>
          <a:prstGeom prst="rect">
            <a:avLst/>
          </a:prstGeom>
        </p:spPr>
      </p:pic>
    </p:spTree>
    <p:extLst>
      <p:ext uri="{BB962C8B-B14F-4D97-AF65-F5344CB8AC3E}">
        <p14:creationId xmlns:p14="http://schemas.microsoft.com/office/powerpoint/2010/main" val="785423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1107</TotalTime>
  <Words>4566</Words>
  <Application>Microsoft Office PowerPoint</Application>
  <PresentationFormat>On-screen Show (4:3)</PresentationFormat>
  <Paragraphs>226</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Building Friendships at SCHOOL </vt:lpstr>
      <vt:lpstr>Friends at School</vt:lpstr>
      <vt:lpstr>Setting the Stage</vt:lpstr>
      <vt:lpstr>WHY FRIENDS AT SCHOOL ARE IMPORTANT!</vt:lpstr>
      <vt:lpstr>Strategies for Students of All Ages</vt:lpstr>
      <vt:lpstr>Strategies for Students of All Ages </vt:lpstr>
      <vt:lpstr> MAKING FRIENDS IN  ELEMENTARY SCHOOL </vt:lpstr>
      <vt:lpstr>Strategies</vt:lpstr>
      <vt:lpstr>MAKING FRIENDS IN  MIDDLE SCHOOL</vt:lpstr>
      <vt:lpstr>Strategies</vt:lpstr>
      <vt:lpstr>MAKING FRIENDS IN  HIGH SCHOOL</vt:lpstr>
      <vt:lpstr>Strategies</vt:lpstr>
      <vt:lpstr>MAKING FRIENDS IN  COLLEGE</vt:lpstr>
      <vt:lpstr>FINAL THOUGHTS</vt:lpstr>
      <vt:lpstr>Resources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NEW FRIENDS &amp;  KEEP THE OLD</dc:title>
  <dc:creator>James</dc:creator>
  <cp:lastModifiedBy>James</cp:lastModifiedBy>
  <cp:revision>93</cp:revision>
  <cp:lastPrinted>2016-01-25T22:28:24Z</cp:lastPrinted>
  <dcterms:created xsi:type="dcterms:W3CDTF">2015-10-24T16:47:53Z</dcterms:created>
  <dcterms:modified xsi:type="dcterms:W3CDTF">2021-05-28T17:59:51Z</dcterms:modified>
</cp:coreProperties>
</file>